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7" r:id="rId1"/>
  </p:sldMasterIdLst>
  <p:notesMasterIdLst>
    <p:notesMasterId r:id="rId48"/>
  </p:notesMasterIdLst>
  <p:sldIdLst>
    <p:sldId id="256" r:id="rId2"/>
    <p:sldId id="376" r:id="rId3"/>
    <p:sldId id="377" r:id="rId4"/>
    <p:sldId id="363" r:id="rId5"/>
    <p:sldId id="364" r:id="rId6"/>
    <p:sldId id="365" r:id="rId7"/>
    <p:sldId id="366" r:id="rId8"/>
    <p:sldId id="367" r:id="rId9"/>
    <p:sldId id="368" r:id="rId10"/>
    <p:sldId id="369" r:id="rId11"/>
    <p:sldId id="370" r:id="rId12"/>
    <p:sldId id="371" r:id="rId13"/>
    <p:sldId id="372" r:id="rId14"/>
    <p:sldId id="373" r:id="rId15"/>
    <p:sldId id="374" r:id="rId16"/>
    <p:sldId id="295" r:id="rId17"/>
    <p:sldId id="305" r:id="rId18"/>
    <p:sldId id="296"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宋体" charset="0"/>
      </a:defRPr>
    </a:lvl1pPr>
    <a:lvl2pPr marL="457200" algn="l" rtl="0" eaLnBrk="0" fontAlgn="base" hangingPunct="0">
      <a:spcBef>
        <a:spcPct val="0"/>
      </a:spcBef>
      <a:spcAft>
        <a:spcPct val="0"/>
      </a:spcAft>
      <a:defRPr kern="1200">
        <a:solidFill>
          <a:schemeClr val="tx1"/>
        </a:solidFill>
        <a:latin typeface="Arial" charset="0"/>
        <a:ea typeface="宋体" charset="0"/>
        <a:cs typeface="宋体" charset="0"/>
      </a:defRPr>
    </a:lvl2pPr>
    <a:lvl3pPr marL="914400" algn="l" rtl="0" eaLnBrk="0" fontAlgn="base" hangingPunct="0">
      <a:spcBef>
        <a:spcPct val="0"/>
      </a:spcBef>
      <a:spcAft>
        <a:spcPct val="0"/>
      </a:spcAft>
      <a:defRPr kern="1200">
        <a:solidFill>
          <a:schemeClr val="tx1"/>
        </a:solidFill>
        <a:latin typeface="Arial" charset="0"/>
        <a:ea typeface="宋体" charset="0"/>
        <a:cs typeface="宋体" charset="0"/>
      </a:defRPr>
    </a:lvl3pPr>
    <a:lvl4pPr marL="1371600" algn="l" rtl="0" eaLnBrk="0" fontAlgn="base" hangingPunct="0">
      <a:spcBef>
        <a:spcPct val="0"/>
      </a:spcBef>
      <a:spcAft>
        <a:spcPct val="0"/>
      </a:spcAft>
      <a:defRPr kern="1200">
        <a:solidFill>
          <a:schemeClr val="tx1"/>
        </a:solidFill>
        <a:latin typeface="Arial" charset="0"/>
        <a:ea typeface="宋体" charset="0"/>
        <a:cs typeface="宋体" charset="0"/>
      </a:defRPr>
    </a:lvl4pPr>
    <a:lvl5pPr marL="1828800" algn="l" rtl="0" eaLnBrk="0" fontAlgn="base" hangingPunct="0">
      <a:spcBef>
        <a:spcPct val="0"/>
      </a:spcBef>
      <a:spcAft>
        <a:spcPct val="0"/>
      </a:spcAft>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DDDDDD"/>
    <a:srgbClr val="006600"/>
    <a:srgbClr val="99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p:cViewPr varScale="1">
        <p:scale>
          <a:sx n="120" d="100"/>
          <a:sy n="120" d="100"/>
        </p:scale>
        <p:origin x="1400" y="176"/>
      </p:cViewPr>
      <p:guideLst>
        <p:guide orient="horz" pos="2160"/>
        <p:guide pos="2880"/>
      </p:guideLst>
    </p:cSldViewPr>
  </p:slideViewPr>
  <p:outlineViewPr>
    <p:cViewPr>
      <p:scale>
        <a:sx n="33" d="100"/>
        <a:sy n="33" d="100"/>
      </p:scale>
      <p:origin x="180" y="13542"/>
    </p:cViewPr>
  </p:outlineViewPr>
  <p:notesTextViewPr>
    <p:cViewPr>
      <p:scale>
        <a:sx n="100" d="100"/>
        <a:sy n="100" d="100"/>
      </p:scale>
      <p:origin x="0" y="0"/>
    </p:cViewPr>
  </p:notesTextViewPr>
  <p:sorterViewPr>
    <p:cViewPr>
      <p:scale>
        <a:sx n="236" d="100"/>
        <a:sy n="23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8.wmf"/><Relationship Id="rId1" Type="http://schemas.openxmlformats.org/officeDocument/2006/relationships/image" Target="../media/image7.wmf"/><Relationship Id="rId5" Type="http://schemas.openxmlformats.org/officeDocument/2006/relationships/image" Target="../media/image4.wmf"/><Relationship Id="rId4"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charset="0"/>
                <a:ea typeface="黑体" charset="0"/>
                <a:cs typeface="黑体" charset="0"/>
              </a:defRPr>
            </a:lvl1pPr>
          </a:lstStyle>
          <a:p>
            <a:endParaRPr lang="en-US" altLang="zh-CN"/>
          </a:p>
        </p:txBody>
      </p:sp>
      <p:sp>
        <p:nvSpPr>
          <p:cNvPr id="675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charset="0"/>
                <a:ea typeface="黑体" charset="0"/>
                <a:cs typeface="黑体" charset="0"/>
              </a:defRPr>
            </a:lvl1pPr>
          </a:lstStyle>
          <a:p>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75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75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charset="0"/>
                <a:ea typeface="黑体" charset="0"/>
                <a:cs typeface="黑体" charset="0"/>
              </a:defRPr>
            </a:lvl1pPr>
          </a:lstStyle>
          <a:p>
            <a:endParaRPr lang="en-US" altLang="zh-CN"/>
          </a:p>
        </p:txBody>
      </p:sp>
      <p:sp>
        <p:nvSpPr>
          <p:cNvPr id="675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imes New Roman" charset="0"/>
                <a:ea typeface="黑体" charset="0"/>
                <a:cs typeface="黑体" charset="0"/>
              </a:defRPr>
            </a:lvl1pPr>
          </a:lstStyle>
          <a:p>
            <a:pPr>
              <a:defRPr/>
            </a:pPr>
            <a:fld id="{45D5D3DB-EF9E-D546-8E59-FE04C2379896}" type="slidenum">
              <a:rPr lang="en-US" altLang="zh-CN"/>
              <a:pPr>
                <a:defRPr/>
              </a:pPr>
              <a:t>‹#›</a:t>
            </a:fld>
            <a:endParaRPr lang="en-US" altLang="zh-CN"/>
          </a:p>
        </p:txBody>
      </p:sp>
    </p:spTree>
    <p:extLst>
      <p:ext uri="{BB962C8B-B14F-4D97-AF65-F5344CB8AC3E}">
        <p14:creationId xmlns:p14="http://schemas.microsoft.com/office/powerpoint/2010/main" val="28799952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黑体" panose="02010609060101010101" pitchFamily="49" charset="-122"/>
        <a:cs typeface="黑体" panose="02010609060101010101" pitchFamily="49" charset="-122"/>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黑体" panose="02010609060101010101" pitchFamily="49" charset="-122"/>
        <a:cs typeface="黑体" charset="0"/>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黑体" panose="02010609060101010101" pitchFamily="49" charset="-122"/>
        <a:cs typeface="黑体" charset="0"/>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黑体" panose="02010609060101010101" pitchFamily="49" charset="-122"/>
        <a:cs typeface="黑体" charset="0"/>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黑体" panose="02010609060101010101" pitchFamily="49" charset="-122"/>
        <a:cs typeface="黑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70923A42-F826-9C40-97F5-F5CA377BA508}" type="slidenum">
              <a:rPr lang="en-US" altLang="zh-CN" sz="1200">
                <a:latin typeface="Times New Roman" charset="0"/>
                <a:ea typeface="黑体" charset="0"/>
                <a:cs typeface="黑体" charset="0"/>
              </a:rPr>
              <a:pPr/>
              <a:t>1</a:t>
            </a:fld>
            <a:endParaRPr lang="en-US" altLang="zh-CN" sz="1200">
              <a:latin typeface="Times New Roman" charset="0"/>
              <a:ea typeface="黑体" charset="0"/>
              <a:cs typeface="黑体" charset="0"/>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568534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B659B06B-B571-AB44-AF78-E62D8AFB83EC}" type="slidenum">
              <a:rPr lang="en-US" altLang="zh-CN" sz="1200">
                <a:latin typeface="Times New Roman" charset="0"/>
                <a:ea typeface="黑体" charset="0"/>
                <a:cs typeface="黑体" charset="0"/>
              </a:rPr>
              <a:pPr/>
              <a:t>12</a:t>
            </a:fld>
            <a:endParaRPr lang="en-US" altLang="zh-CN" sz="1200">
              <a:latin typeface="Times New Roman" charset="0"/>
              <a:ea typeface="黑体" charset="0"/>
              <a:cs typeface="黑体" charset="0"/>
            </a:endParaRPr>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63717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97E88CB3-3619-6344-9999-F691B5AC38BC}" type="slidenum">
              <a:rPr lang="en-US" altLang="zh-CN" sz="1200">
                <a:latin typeface="Times New Roman" charset="0"/>
                <a:ea typeface="黑体" charset="0"/>
                <a:cs typeface="黑体" charset="0"/>
              </a:rPr>
              <a:pPr/>
              <a:t>13</a:t>
            </a:fld>
            <a:endParaRPr lang="en-US" altLang="zh-CN" sz="1200">
              <a:latin typeface="Times New Roman" charset="0"/>
              <a:ea typeface="黑体" charset="0"/>
              <a:cs typeface="黑体" charset="0"/>
            </a:endParaRPr>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1758781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38F0032D-39B5-214D-A508-318036948531}" type="slidenum">
              <a:rPr lang="en-US" altLang="zh-CN" sz="1200">
                <a:latin typeface="Times New Roman" charset="0"/>
                <a:ea typeface="黑体" charset="0"/>
                <a:cs typeface="黑体" charset="0"/>
              </a:rPr>
              <a:pPr/>
              <a:t>14</a:t>
            </a:fld>
            <a:endParaRPr lang="en-US" altLang="zh-CN" sz="1200">
              <a:latin typeface="Times New Roman" charset="0"/>
              <a:ea typeface="黑体" charset="0"/>
              <a:cs typeface="黑体" charset="0"/>
            </a:endParaRPr>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1920703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F24DFCFA-1168-CB49-9385-C37F8B670C10}" type="slidenum">
              <a:rPr lang="en-US" altLang="zh-CN" sz="1200">
                <a:latin typeface="Times New Roman" charset="0"/>
                <a:ea typeface="黑体" charset="0"/>
                <a:cs typeface="黑体" charset="0"/>
              </a:rPr>
              <a:pPr/>
              <a:t>15</a:t>
            </a:fld>
            <a:endParaRPr lang="en-US" altLang="zh-CN" sz="1200">
              <a:latin typeface="Times New Roman" charset="0"/>
              <a:ea typeface="黑体" charset="0"/>
              <a:cs typeface="黑体"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466747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DB7942B8-8A2A-114A-A41E-821D3809CA3C}" type="slidenum">
              <a:rPr lang="en-US" altLang="zh-CN" sz="1200">
                <a:latin typeface="Times New Roman" charset="0"/>
                <a:ea typeface="黑体" charset="0"/>
                <a:cs typeface="黑体" charset="0"/>
              </a:rPr>
              <a:pPr/>
              <a:t>16</a:t>
            </a:fld>
            <a:endParaRPr lang="en-US" altLang="zh-CN" sz="1200">
              <a:latin typeface="Times New Roman" charset="0"/>
              <a:ea typeface="黑体" charset="0"/>
              <a:cs typeface="黑体"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1609446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35A45A57-42D4-A341-AC40-6F01A556FCD5}" type="slidenum">
              <a:rPr lang="en-US" altLang="zh-CN" sz="1200">
                <a:latin typeface="Times New Roman" charset="0"/>
                <a:ea typeface="黑体" charset="0"/>
                <a:cs typeface="黑体" charset="0"/>
              </a:rPr>
              <a:pPr/>
              <a:t>17</a:t>
            </a:fld>
            <a:endParaRPr lang="en-US" altLang="zh-CN" sz="1200">
              <a:latin typeface="Times New Roman" charset="0"/>
              <a:ea typeface="黑体" charset="0"/>
              <a:cs typeface="黑体"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1475295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68E9B840-E72F-D04D-ABBD-7BE9B688E0EF}" type="slidenum">
              <a:rPr lang="en-US" altLang="zh-CN" sz="1200">
                <a:latin typeface="Times New Roman" charset="0"/>
                <a:ea typeface="黑体" charset="0"/>
                <a:cs typeface="黑体" charset="0"/>
              </a:rPr>
              <a:pPr/>
              <a:t>18</a:t>
            </a:fld>
            <a:endParaRPr lang="en-US" altLang="zh-CN" sz="1200">
              <a:latin typeface="Times New Roman" charset="0"/>
              <a:ea typeface="黑体" charset="0"/>
              <a:cs typeface="黑体"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1036215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521D3D9D-5058-9246-BC86-B31A26CAECD9}" type="slidenum">
              <a:rPr lang="zh-CN" altLang="en-US" sz="1200">
                <a:latin typeface="Times New Roman" charset="0"/>
                <a:ea typeface="黑体" charset="0"/>
                <a:cs typeface="黑体" charset="0"/>
              </a:rPr>
              <a:pPr/>
              <a:t>19</a:t>
            </a:fld>
            <a:endParaRPr lang="en-US" altLang="zh-CN" sz="1200">
              <a:latin typeface="Times New Roman" charset="0"/>
              <a:ea typeface="黑体" charset="0"/>
              <a:cs typeface="黑体" charset="0"/>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709163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EE543238-B9D4-B744-9E68-46CAAE13C23E}" type="slidenum">
              <a:rPr lang="zh-CN" altLang="en-US" sz="1200">
                <a:latin typeface="Times New Roman" charset="0"/>
                <a:ea typeface="黑体" charset="0"/>
                <a:cs typeface="黑体" charset="0"/>
              </a:rPr>
              <a:pPr/>
              <a:t>20</a:t>
            </a:fld>
            <a:endParaRPr lang="en-US" altLang="zh-CN" sz="1200">
              <a:latin typeface="Times New Roman" charset="0"/>
              <a:ea typeface="黑体" charset="0"/>
              <a:cs typeface="黑体" charset="0"/>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463079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38E4A377-9764-C044-AC77-25F3D172C522}" type="slidenum">
              <a:rPr lang="zh-CN" altLang="en-US" sz="1200">
                <a:latin typeface="Times New Roman" charset="0"/>
                <a:ea typeface="黑体" charset="0"/>
                <a:cs typeface="黑体" charset="0"/>
              </a:rPr>
              <a:pPr/>
              <a:t>22</a:t>
            </a:fld>
            <a:endParaRPr lang="en-US" altLang="zh-CN" sz="1200">
              <a:latin typeface="Times New Roman" charset="0"/>
              <a:ea typeface="黑体" charset="0"/>
              <a:cs typeface="黑体"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213195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DC259AC2-CD89-AB46-BEE1-6217912847B0}" type="slidenum">
              <a:rPr lang="en-US" altLang="zh-CN" sz="1200">
                <a:latin typeface="Times New Roman" charset="0"/>
                <a:ea typeface="黑体" charset="0"/>
                <a:cs typeface="黑体" charset="0"/>
              </a:rPr>
              <a:pPr/>
              <a:t>4</a:t>
            </a:fld>
            <a:endParaRPr lang="en-US" altLang="zh-CN" sz="1200">
              <a:latin typeface="Times New Roman" charset="0"/>
              <a:ea typeface="黑体" charset="0"/>
              <a:cs typeface="黑体"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434457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21644502-7F1A-6F4E-8A6D-D5E228975630}" type="slidenum">
              <a:rPr lang="zh-CN" altLang="en-US" sz="1200">
                <a:latin typeface="Times New Roman" charset="0"/>
                <a:ea typeface="黑体" charset="0"/>
                <a:cs typeface="黑体" charset="0"/>
              </a:rPr>
              <a:pPr/>
              <a:t>23</a:t>
            </a:fld>
            <a:endParaRPr lang="en-US" altLang="zh-CN" sz="1200">
              <a:latin typeface="Times New Roman" charset="0"/>
              <a:ea typeface="黑体" charset="0"/>
              <a:cs typeface="黑体"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218942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53224C38-5256-834B-8E78-767AE97AF6A4}" type="slidenum">
              <a:rPr lang="zh-CN" altLang="en-US" sz="1200">
                <a:latin typeface="Times New Roman" charset="0"/>
                <a:ea typeface="黑体" charset="0"/>
                <a:cs typeface="黑体" charset="0"/>
              </a:rPr>
              <a:pPr/>
              <a:t>25</a:t>
            </a:fld>
            <a:endParaRPr lang="en-US" altLang="zh-CN" sz="1200">
              <a:latin typeface="Times New Roman" charset="0"/>
              <a:ea typeface="黑体" charset="0"/>
              <a:cs typeface="黑体"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2036256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BB581BD0-3611-E24E-BB91-7332251E1AF3}" type="slidenum">
              <a:rPr lang="zh-CN" altLang="en-US" sz="1200">
                <a:latin typeface="Times New Roman" charset="0"/>
                <a:ea typeface="黑体" charset="0"/>
                <a:cs typeface="黑体" charset="0"/>
              </a:rPr>
              <a:pPr/>
              <a:t>26</a:t>
            </a:fld>
            <a:endParaRPr lang="en-US" altLang="zh-CN" sz="1200">
              <a:latin typeface="Times New Roman" charset="0"/>
              <a:ea typeface="黑体" charset="0"/>
              <a:cs typeface="黑体"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65339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0D7F5C97-500D-404E-A78D-CA28858633BF}" type="slidenum">
              <a:rPr lang="zh-CN" altLang="en-US" sz="1200">
                <a:latin typeface="Times New Roman" charset="0"/>
                <a:ea typeface="黑体" charset="0"/>
                <a:cs typeface="黑体" charset="0"/>
              </a:rPr>
              <a:pPr/>
              <a:t>27</a:t>
            </a:fld>
            <a:endParaRPr lang="en-US" altLang="zh-CN" sz="1200">
              <a:latin typeface="Times New Roman" charset="0"/>
              <a:ea typeface="黑体" charset="0"/>
              <a:cs typeface="黑体"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316554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347391B9-15ED-A141-98E2-86F8A9F226C6}" type="slidenum">
              <a:rPr lang="zh-CN" altLang="en-US" sz="1200">
                <a:latin typeface="Times New Roman" charset="0"/>
                <a:ea typeface="黑体" charset="0"/>
                <a:cs typeface="黑体" charset="0"/>
              </a:rPr>
              <a:pPr/>
              <a:t>28</a:t>
            </a:fld>
            <a:endParaRPr lang="en-US" altLang="zh-CN" sz="1200">
              <a:latin typeface="Times New Roman" charset="0"/>
              <a:ea typeface="黑体" charset="0"/>
              <a:cs typeface="黑体"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1418468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7B5B486F-CA1B-E34D-BC4A-FCEC1C18553B}" type="slidenum">
              <a:rPr lang="zh-CN" altLang="en-US" sz="1200">
                <a:latin typeface="Times New Roman" charset="0"/>
                <a:ea typeface="黑体" charset="0"/>
                <a:cs typeface="黑体" charset="0"/>
              </a:rPr>
              <a:pPr/>
              <a:t>29</a:t>
            </a:fld>
            <a:endParaRPr lang="en-US" altLang="zh-CN" sz="1200">
              <a:latin typeface="Times New Roman" charset="0"/>
              <a:ea typeface="黑体" charset="0"/>
              <a:cs typeface="黑体"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12692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5689187B-6EDA-1D4E-A7EE-2904FBA4286D}" type="slidenum">
              <a:rPr lang="zh-CN" altLang="en-US" sz="1200">
                <a:latin typeface="Times New Roman" charset="0"/>
                <a:ea typeface="黑体" charset="0"/>
                <a:cs typeface="黑体" charset="0"/>
              </a:rPr>
              <a:pPr/>
              <a:t>30</a:t>
            </a:fld>
            <a:endParaRPr lang="en-US" altLang="zh-CN" sz="1200">
              <a:latin typeface="Times New Roman" charset="0"/>
              <a:ea typeface="黑体" charset="0"/>
              <a:cs typeface="黑体"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charset="0"/>
                <a:ea typeface="黑体" charset="0"/>
                <a:cs typeface="黑体" charset="0"/>
              </a:rPr>
              <a:t>10</a:t>
            </a:r>
            <a:r>
              <a:rPr lang="zh-CN" altLang="en-US">
                <a:latin typeface="Times New Roman" charset="0"/>
                <a:ea typeface="黑体" charset="0"/>
                <a:cs typeface="黑体" charset="0"/>
              </a:rPr>
              <a:t>的</a:t>
            </a:r>
            <a:r>
              <a:rPr lang="en-US" altLang="zh-CN">
                <a:latin typeface="Times New Roman" charset="0"/>
                <a:ea typeface="黑体" charset="0"/>
                <a:cs typeface="黑体" charset="0"/>
              </a:rPr>
              <a:t>4</a:t>
            </a:r>
            <a:r>
              <a:rPr lang="zh-CN" altLang="en-US">
                <a:latin typeface="Times New Roman" charset="0"/>
                <a:ea typeface="黑体" charset="0"/>
                <a:cs typeface="黑体" charset="0"/>
              </a:rPr>
              <a:t>次方－</a:t>
            </a:r>
            <a:r>
              <a:rPr lang="en-US" altLang="zh-CN">
                <a:latin typeface="Times New Roman" charset="0"/>
                <a:ea typeface="黑体" charset="0"/>
                <a:cs typeface="黑体" charset="0"/>
              </a:rPr>
              <a:t>1:</a:t>
            </a:r>
            <a:r>
              <a:rPr lang="zh-CN" altLang="en-US">
                <a:latin typeface="Times New Roman" charset="0"/>
                <a:ea typeface="黑体" charset="0"/>
                <a:cs typeface="黑体" charset="0"/>
              </a:rPr>
              <a:t>正整数个数；</a:t>
            </a:r>
          </a:p>
          <a:p>
            <a:pPr eaLnBrk="1" hangingPunct="1"/>
            <a:r>
              <a:rPr lang="en-US" altLang="zh-CN">
                <a:latin typeface="Times New Roman" charset="0"/>
                <a:ea typeface="黑体" charset="0"/>
                <a:cs typeface="黑体" charset="0"/>
              </a:rPr>
              <a:t>9</a:t>
            </a:r>
            <a:r>
              <a:rPr lang="zh-CN" altLang="en-US">
                <a:latin typeface="Times New Roman" charset="0"/>
                <a:ea typeface="黑体" charset="0"/>
                <a:cs typeface="黑体" charset="0"/>
              </a:rPr>
              <a:t>的</a:t>
            </a:r>
            <a:r>
              <a:rPr lang="en-US" altLang="zh-CN">
                <a:latin typeface="Times New Roman" charset="0"/>
                <a:ea typeface="黑体" charset="0"/>
                <a:cs typeface="黑体" charset="0"/>
              </a:rPr>
              <a:t>4</a:t>
            </a:r>
            <a:r>
              <a:rPr lang="zh-CN" altLang="en-US">
                <a:latin typeface="Times New Roman" charset="0"/>
                <a:ea typeface="黑体" charset="0"/>
                <a:cs typeface="黑体" charset="0"/>
              </a:rPr>
              <a:t>次方－</a:t>
            </a:r>
            <a:r>
              <a:rPr lang="en-US" altLang="zh-CN">
                <a:latin typeface="Times New Roman" charset="0"/>
                <a:ea typeface="黑体" charset="0"/>
                <a:cs typeface="黑体" charset="0"/>
              </a:rPr>
              <a:t>1:</a:t>
            </a:r>
            <a:r>
              <a:rPr lang="zh-CN" altLang="en-US">
                <a:latin typeface="Times New Roman" charset="0"/>
                <a:ea typeface="黑体" charset="0"/>
                <a:cs typeface="黑体" charset="0"/>
              </a:rPr>
              <a:t>不含</a:t>
            </a:r>
            <a:r>
              <a:rPr lang="en-US" altLang="zh-CN">
                <a:latin typeface="Times New Roman" charset="0"/>
                <a:ea typeface="黑体" charset="0"/>
                <a:cs typeface="黑体" charset="0"/>
              </a:rPr>
              <a:t>1</a:t>
            </a:r>
            <a:r>
              <a:rPr lang="zh-CN" altLang="en-US">
                <a:latin typeface="Times New Roman" charset="0"/>
                <a:ea typeface="黑体" charset="0"/>
                <a:cs typeface="黑体" charset="0"/>
              </a:rPr>
              <a:t>的正整数；</a:t>
            </a:r>
          </a:p>
          <a:p>
            <a:pPr eaLnBrk="1" hangingPunct="1"/>
            <a:r>
              <a:rPr lang="zh-CN" altLang="en-US">
                <a:latin typeface="Times New Roman" charset="0"/>
                <a:ea typeface="黑体" charset="0"/>
                <a:cs typeface="黑体" charset="0"/>
              </a:rPr>
              <a:t>相减得结果</a:t>
            </a:r>
          </a:p>
        </p:txBody>
      </p:sp>
    </p:spTree>
    <p:extLst>
      <p:ext uri="{BB962C8B-B14F-4D97-AF65-F5344CB8AC3E}">
        <p14:creationId xmlns:p14="http://schemas.microsoft.com/office/powerpoint/2010/main" val="582187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700A95CA-2AA5-3E48-BAD5-A755D3E29089}" type="slidenum">
              <a:rPr lang="zh-CN" altLang="en-US" sz="1200">
                <a:latin typeface="Times New Roman" charset="0"/>
                <a:ea typeface="黑体" charset="0"/>
                <a:cs typeface="黑体" charset="0"/>
              </a:rPr>
              <a:pPr/>
              <a:t>31</a:t>
            </a:fld>
            <a:endParaRPr lang="en-US" altLang="zh-CN" sz="1200">
              <a:latin typeface="Times New Roman" charset="0"/>
              <a:ea typeface="黑体" charset="0"/>
              <a:cs typeface="黑体"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charset="0"/>
              <a:ea typeface="黑体" charset="0"/>
              <a:cs typeface="黑体" charset="0"/>
            </a:endParaRPr>
          </a:p>
        </p:txBody>
      </p:sp>
    </p:spTree>
    <p:extLst>
      <p:ext uri="{BB962C8B-B14F-4D97-AF65-F5344CB8AC3E}">
        <p14:creationId xmlns:p14="http://schemas.microsoft.com/office/powerpoint/2010/main" val="1700313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816EB591-51C4-8C48-9673-9A4A309F2FB1}" type="slidenum">
              <a:rPr lang="zh-CN" altLang="en-US" sz="1200">
                <a:latin typeface="Times New Roman" charset="0"/>
                <a:ea typeface="黑体" charset="0"/>
                <a:cs typeface="黑体" charset="0"/>
              </a:rPr>
              <a:pPr/>
              <a:t>35</a:t>
            </a:fld>
            <a:endParaRPr lang="en-US" altLang="zh-CN" sz="1200">
              <a:latin typeface="Times New Roman" charset="0"/>
              <a:ea typeface="黑体" charset="0"/>
              <a:cs typeface="黑体"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charset="0"/>
              <a:ea typeface="黑体" charset="0"/>
              <a:cs typeface="黑体" charset="0"/>
            </a:endParaRPr>
          </a:p>
        </p:txBody>
      </p:sp>
    </p:spTree>
    <p:extLst>
      <p:ext uri="{BB962C8B-B14F-4D97-AF65-F5344CB8AC3E}">
        <p14:creationId xmlns:p14="http://schemas.microsoft.com/office/powerpoint/2010/main" val="186125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41262437-8E12-9944-A573-B01B54078594}" type="slidenum">
              <a:rPr lang="zh-CN" altLang="en-US" sz="1200">
                <a:latin typeface="Times New Roman" charset="0"/>
                <a:ea typeface="黑体" charset="0"/>
                <a:cs typeface="黑体" charset="0"/>
              </a:rPr>
              <a:pPr/>
              <a:t>42</a:t>
            </a:fld>
            <a:endParaRPr lang="en-US" altLang="zh-CN" sz="1200">
              <a:latin typeface="Times New Roman" charset="0"/>
              <a:ea typeface="黑体" charset="0"/>
              <a:cs typeface="黑体" charset="0"/>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a:latin typeface="Times New Roman" charset="0"/>
                <a:ea typeface="黑体" charset="0"/>
                <a:cs typeface="黑体" charset="0"/>
              </a:rPr>
              <a:t>每一种排列结果，在园的概念下都重复了</a:t>
            </a:r>
            <a:r>
              <a:rPr lang="en-US" altLang="zh-CN">
                <a:latin typeface="Times New Roman" charset="0"/>
                <a:ea typeface="黑体" charset="0"/>
                <a:cs typeface="黑体" charset="0"/>
              </a:rPr>
              <a:t>r</a:t>
            </a:r>
            <a:r>
              <a:rPr lang="zh-CN" altLang="en-US">
                <a:latin typeface="Times New Roman" charset="0"/>
                <a:ea typeface="黑体" charset="0"/>
                <a:cs typeface="黑体" charset="0"/>
              </a:rPr>
              <a:t>次</a:t>
            </a:r>
          </a:p>
        </p:txBody>
      </p:sp>
    </p:spTree>
    <p:extLst>
      <p:ext uri="{BB962C8B-B14F-4D97-AF65-F5344CB8AC3E}">
        <p14:creationId xmlns:p14="http://schemas.microsoft.com/office/powerpoint/2010/main" val="36423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A9117AD5-6F1E-C647-AD55-9D5142DEE524}" type="slidenum">
              <a:rPr lang="en-US" altLang="zh-CN" sz="1200">
                <a:latin typeface="Times New Roman" charset="0"/>
                <a:ea typeface="黑体" charset="0"/>
                <a:cs typeface="黑体" charset="0"/>
              </a:rPr>
              <a:pPr/>
              <a:t>5</a:t>
            </a:fld>
            <a:endParaRPr lang="en-US" altLang="zh-CN" sz="1200">
              <a:latin typeface="Times New Roman" charset="0"/>
              <a:ea typeface="黑体" charset="0"/>
              <a:cs typeface="黑体"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1657262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fld id="{18ADCB6E-4935-7244-BE49-AD2579F52D68}" type="slidenum">
              <a:rPr lang="zh-CN" altLang="en-US" sz="1200">
                <a:latin typeface="Times New Roman" charset="0"/>
                <a:ea typeface="黑体" charset="0"/>
                <a:cs typeface="黑体" charset="0"/>
              </a:rPr>
              <a:pPr/>
              <a:t>43</a:t>
            </a:fld>
            <a:endParaRPr lang="en-US" altLang="zh-CN" sz="1200">
              <a:latin typeface="Times New Roman" charset="0"/>
              <a:ea typeface="黑体" charset="0"/>
              <a:cs typeface="黑体"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charset="0"/>
              <a:ea typeface="黑体" charset="0"/>
              <a:cs typeface="黑体" charset="0"/>
            </a:endParaRPr>
          </a:p>
        </p:txBody>
      </p:sp>
    </p:spTree>
    <p:extLst>
      <p:ext uri="{BB962C8B-B14F-4D97-AF65-F5344CB8AC3E}">
        <p14:creationId xmlns:p14="http://schemas.microsoft.com/office/powerpoint/2010/main" val="163846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7C2B3AD7-B317-9048-8718-ECB760F1DCD8}" type="slidenum">
              <a:rPr lang="en-US" altLang="zh-CN" sz="1200">
                <a:latin typeface="Times New Roman" charset="0"/>
                <a:ea typeface="黑体" charset="0"/>
                <a:cs typeface="黑体" charset="0"/>
              </a:rPr>
              <a:pPr/>
              <a:t>6</a:t>
            </a:fld>
            <a:endParaRPr lang="en-US" altLang="zh-CN" sz="1200">
              <a:latin typeface="Times New Roman" charset="0"/>
              <a:ea typeface="黑体" charset="0"/>
              <a:cs typeface="黑体"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1573177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1D15303A-AF5B-CB4E-B268-1E2A773FC9FE}" type="slidenum">
              <a:rPr lang="en-US" altLang="zh-CN" sz="1200">
                <a:latin typeface="Times New Roman" charset="0"/>
                <a:ea typeface="黑体" charset="0"/>
                <a:cs typeface="黑体" charset="0"/>
              </a:rPr>
              <a:pPr/>
              <a:t>7</a:t>
            </a:fld>
            <a:endParaRPr lang="en-US" altLang="zh-CN" sz="1200">
              <a:latin typeface="Times New Roman" charset="0"/>
              <a:ea typeface="黑体" charset="0"/>
              <a:cs typeface="黑体"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80869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FD483FAA-C8E5-4D4B-A31E-CF908D5A1A44}" type="slidenum">
              <a:rPr lang="en-US" altLang="zh-CN" sz="1200">
                <a:latin typeface="Times New Roman" charset="0"/>
                <a:ea typeface="黑体" charset="0"/>
                <a:cs typeface="黑体" charset="0"/>
              </a:rPr>
              <a:pPr/>
              <a:t>8</a:t>
            </a:fld>
            <a:endParaRPr lang="en-US" altLang="zh-CN" sz="1200">
              <a:latin typeface="Times New Roman" charset="0"/>
              <a:ea typeface="黑体" charset="0"/>
              <a:cs typeface="黑体"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97611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21297E7B-579A-704E-A9C9-980579D91860}" type="slidenum">
              <a:rPr lang="en-US" altLang="zh-CN" sz="1200">
                <a:latin typeface="Times New Roman" charset="0"/>
                <a:ea typeface="黑体" charset="0"/>
                <a:cs typeface="黑体" charset="0"/>
              </a:rPr>
              <a:pPr/>
              <a:t>9</a:t>
            </a:fld>
            <a:endParaRPr lang="en-US" altLang="zh-CN" sz="1200">
              <a:latin typeface="Times New Roman" charset="0"/>
              <a:ea typeface="黑体" charset="0"/>
              <a:cs typeface="黑体"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1529695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A60FD088-CF76-8D44-ADA5-5119B9437B03}" type="slidenum">
              <a:rPr lang="en-US" altLang="zh-CN" sz="1200">
                <a:latin typeface="Times New Roman" charset="0"/>
                <a:ea typeface="黑体" charset="0"/>
                <a:cs typeface="黑体" charset="0"/>
              </a:rPr>
              <a:pPr/>
              <a:t>10</a:t>
            </a:fld>
            <a:endParaRPr lang="en-US" altLang="zh-CN" sz="1200">
              <a:latin typeface="Times New Roman" charset="0"/>
              <a:ea typeface="黑体" charset="0"/>
              <a:cs typeface="黑体"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2094836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fld id="{67A85C2E-3550-5945-8002-0C60B728D0C0}" type="slidenum">
              <a:rPr lang="en-US" altLang="zh-CN" sz="1200">
                <a:latin typeface="Times New Roman" charset="0"/>
                <a:ea typeface="黑体" charset="0"/>
                <a:cs typeface="黑体" charset="0"/>
              </a:rPr>
              <a:pPr/>
              <a:t>11</a:t>
            </a:fld>
            <a:endParaRPr lang="en-US" altLang="zh-CN" sz="1200">
              <a:latin typeface="Times New Roman" charset="0"/>
              <a:ea typeface="黑体" charset="0"/>
              <a:cs typeface="黑体"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en-US">
              <a:latin typeface="Times New Roman" charset="0"/>
              <a:ea typeface="黑体" charset="0"/>
              <a:cs typeface="黑体" charset="0"/>
            </a:endParaRPr>
          </a:p>
        </p:txBody>
      </p:sp>
    </p:spTree>
    <p:extLst>
      <p:ext uri="{BB962C8B-B14F-4D97-AF65-F5344CB8AC3E}">
        <p14:creationId xmlns:p14="http://schemas.microsoft.com/office/powerpoint/2010/main" val="63329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p:spPr>
          <p:txBody>
            <a:bodyPr wrap="none" anchor="ctr"/>
            <a:lstStyle/>
            <a:p>
              <a:pPr eaLnBrk="1" hangingPunct="1"/>
              <a:endParaRPr lang="zh-CN" altLang="en-US">
                <a:ea typeface="黑体" charset="0"/>
                <a:cs typeface="黑体" charset="0"/>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p:spPr>
          <p:txBody>
            <a:bodyPr wrap="none" anchor="ctr"/>
            <a:lstStyle/>
            <a:p>
              <a:pPr eaLnBrk="1" hangingPunct="1"/>
              <a:endParaRPr lang="zh-CN" altLang="en-US">
                <a:ea typeface="黑体" charset="0"/>
                <a:cs typeface="黑体" charset="0"/>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p:spPr>
          <p:txBody>
            <a:bodyPr wrap="none" anchor="ctr"/>
            <a:lstStyle/>
            <a:p>
              <a:pPr eaLnBrk="1" hangingPunct="1"/>
              <a:endParaRPr lang="zh-CN" altLang="en-US">
                <a:ea typeface="黑体" charset="0"/>
                <a:cs typeface="黑体" charset="0"/>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p:spPr>
          <p:txBody>
            <a:bodyPr wrap="none" anchor="ctr"/>
            <a:lstStyle/>
            <a:p>
              <a:pPr eaLnBrk="1" hangingPunct="1"/>
              <a:endParaRPr lang="zh-CN" altLang="en-US">
                <a:ea typeface="黑体" charset="0"/>
                <a:cs typeface="黑体" charset="0"/>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p:spPr>
          <p:txBody>
            <a:bodyPr wrap="none" anchor="ctr"/>
            <a:lstStyle/>
            <a:p>
              <a:pPr eaLnBrk="1" hangingPunct="1"/>
              <a:endParaRPr lang="zh-CN" altLang="en-US">
                <a:ea typeface="黑体" charset="0"/>
                <a:cs typeface="黑体" charset="0"/>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p:spPr>
          <p:txBody>
            <a:bodyPr wrap="none" anchor="ctr"/>
            <a:lstStyle/>
            <a:p>
              <a:pPr eaLnBrk="1" hangingPunct="1"/>
              <a:endParaRPr lang="zh-CN" altLang="en-US">
                <a:ea typeface="黑体" charset="0"/>
                <a:cs typeface="黑体" charset="0"/>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p:spPr>
          <p:txBody>
            <a:bodyPr wrap="none" anchor="ctr"/>
            <a:lstStyle/>
            <a:p>
              <a:pPr eaLnBrk="1" hangingPunct="1"/>
              <a:endParaRPr lang="zh-CN" altLang="en-US">
                <a:ea typeface="黑体" charset="0"/>
                <a:cs typeface="黑体" charset="0"/>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p:spPr>
          <p:txBody>
            <a:bodyPr wrap="none" anchor="ctr"/>
            <a:lstStyle/>
            <a:p>
              <a:pPr eaLnBrk="1" hangingPunct="1"/>
              <a:endParaRPr lang="zh-CN" altLang="en-US">
                <a:ea typeface="黑体" charset="0"/>
                <a:cs typeface="黑体" charset="0"/>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p:spPr>
          <p:txBody>
            <a:bodyPr wrap="none" anchor="ctr"/>
            <a:lstStyle/>
            <a:p>
              <a:pPr eaLnBrk="1" hangingPunct="1"/>
              <a:endParaRPr lang="zh-CN" altLang="en-US">
                <a:ea typeface="黑体" charset="0"/>
                <a:cs typeface="黑体" charset="0"/>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p:spPr>
          <p:txBody>
            <a:bodyPr wrap="none" anchor="ctr"/>
            <a:lstStyle/>
            <a:p>
              <a:pPr eaLnBrk="1" hangingPunct="1"/>
              <a:endParaRPr lang="zh-CN" altLang="en-US">
                <a:ea typeface="黑体" charset="0"/>
                <a:cs typeface="黑体" charset="0"/>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p:spPr>
          <p:txBody>
            <a:bodyPr wrap="none" anchor="ctr"/>
            <a:lstStyle/>
            <a:p>
              <a:pPr eaLnBrk="1" hangingPunct="1"/>
              <a:endParaRPr lang="zh-CN" altLang="en-US">
                <a:ea typeface="黑体" charset="0"/>
                <a:cs typeface="黑体" charset="0"/>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p:spPr>
          <p:txBody>
            <a:bodyPr wrap="none" anchor="ctr"/>
            <a:lstStyle/>
            <a:p>
              <a:pPr eaLnBrk="1" hangingPunct="1"/>
              <a:endParaRPr lang="zh-CN" altLang="en-US">
                <a:ea typeface="黑体" charset="0"/>
                <a:cs typeface="黑体" charset="0"/>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p:spPr>
          <p:txBody>
            <a:bodyPr wrap="none" anchor="ctr"/>
            <a:lstStyle/>
            <a:p>
              <a:pPr eaLnBrk="1" hangingPunct="1"/>
              <a:endParaRPr lang="zh-CN" altLang="en-US">
                <a:ea typeface="黑体" charset="0"/>
                <a:cs typeface="黑体" charset="0"/>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p:spPr>
          <p:txBody>
            <a:bodyPr wrap="none" anchor="ctr"/>
            <a:lstStyle/>
            <a:p>
              <a:pPr eaLnBrk="1" hangingPunct="1"/>
              <a:endParaRPr lang="zh-CN" altLang="en-US">
                <a:ea typeface="黑体" charset="0"/>
                <a:cs typeface="黑体" charset="0"/>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p:spPr>
          <p:txBody>
            <a:bodyPr wrap="none" anchor="ctr"/>
            <a:lstStyle/>
            <a:p>
              <a:pPr eaLnBrk="1" hangingPunct="1"/>
              <a:endParaRPr lang="zh-CN" altLang="en-US">
                <a:ea typeface="黑体" charset="0"/>
                <a:cs typeface="黑体" charset="0"/>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p:spPr>
          <p:txBody>
            <a:bodyPr wrap="none" anchor="ctr"/>
            <a:lstStyle/>
            <a:p>
              <a:pPr eaLnBrk="1" hangingPunct="1"/>
              <a:endParaRPr lang="zh-CN" altLang="en-US">
                <a:ea typeface="黑体" charset="0"/>
                <a:cs typeface="黑体" charset="0"/>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p:spPr>
          <p:txBody>
            <a:bodyPr wrap="none" anchor="ctr"/>
            <a:lstStyle/>
            <a:p>
              <a:pPr eaLnBrk="1" hangingPunct="1"/>
              <a:endParaRPr lang="zh-CN" altLang="en-US">
                <a:ea typeface="黑体" charset="0"/>
                <a:cs typeface="黑体" charset="0"/>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p:spPr>
          <p:txBody>
            <a:bodyPr wrap="none" anchor="ctr"/>
            <a:lstStyle/>
            <a:p>
              <a:pPr eaLnBrk="1" hangingPunct="1"/>
              <a:endParaRPr lang="zh-CN" altLang="en-US">
                <a:ea typeface="黑体" charset="0"/>
                <a:cs typeface="黑体" charset="0"/>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p:spPr>
          <p:txBody>
            <a:bodyPr wrap="none" anchor="ctr"/>
            <a:lstStyle/>
            <a:p>
              <a:pPr eaLnBrk="1" hangingPunct="1"/>
              <a:endParaRPr lang="zh-CN" altLang="en-US">
                <a:ea typeface="黑体" charset="0"/>
                <a:cs typeface="黑体" charset="0"/>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p:spPr>
          <p:txBody>
            <a:bodyPr wrap="none" anchor="ctr"/>
            <a:lstStyle/>
            <a:p>
              <a:pPr eaLnBrk="1" hangingPunct="1"/>
              <a:endParaRPr lang="zh-CN" altLang="en-US">
                <a:ea typeface="黑体" charset="0"/>
                <a:cs typeface="黑体" charset="0"/>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p:spPr>
          <p:txBody>
            <a:bodyPr wrap="none" anchor="ctr"/>
            <a:lstStyle/>
            <a:p>
              <a:pPr eaLnBrk="1" hangingPunct="1"/>
              <a:endParaRPr lang="zh-CN" altLang="en-US">
                <a:ea typeface="黑体" charset="0"/>
                <a:cs typeface="黑体" charset="0"/>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p:spPr>
          <p:txBody>
            <a:bodyPr wrap="none" anchor="ctr"/>
            <a:lstStyle/>
            <a:p>
              <a:pPr eaLnBrk="1" hangingPunct="1"/>
              <a:endParaRPr lang="zh-CN" altLang="en-US">
                <a:ea typeface="黑体" charset="0"/>
                <a:cs typeface="黑体" charset="0"/>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p:spPr>
          <p:txBody>
            <a:bodyPr wrap="none" anchor="ctr"/>
            <a:lstStyle/>
            <a:p>
              <a:pPr eaLnBrk="1" hangingPunct="1"/>
              <a:endParaRPr lang="zh-CN" altLang="en-US">
                <a:ea typeface="黑体" charset="0"/>
                <a:cs typeface="黑体" charset="0"/>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p:spPr>
          <p:txBody>
            <a:bodyPr wrap="none" anchor="ctr"/>
            <a:lstStyle/>
            <a:p>
              <a:pPr eaLnBrk="1" hangingPunct="1"/>
              <a:endParaRPr lang="zh-CN" altLang="en-US">
                <a:ea typeface="黑体" charset="0"/>
                <a:cs typeface="黑体" charset="0"/>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p:spPr>
          <p:txBody>
            <a:bodyPr wrap="none" anchor="ctr"/>
            <a:lstStyle/>
            <a:p>
              <a:pPr eaLnBrk="1" hangingPunct="1"/>
              <a:endParaRPr lang="zh-CN" altLang="en-US">
                <a:ea typeface="黑体" charset="0"/>
                <a:cs typeface="黑体" charset="0"/>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p:spPr>
          <p:txBody>
            <a:bodyPr wrap="none" anchor="ctr"/>
            <a:lstStyle/>
            <a:p>
              <a:pPr eaLnBrk="1" hangingPunct="1"/>
              <a:endParaRPr lang="zh-CN" altLang="en-US">
                <a:ea typeface="黑体" charset="0"/>
                <a:cs typeface="黑体" charset="0"/>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p:spPr>
          <p:txBody>
            <a:bodyPr wrap="none" anchor="ctr"/>
            <a:lstStyle/>
            <a:p>
              <a:pPr eaLnBrk="1" hangingPunct="1"/>
              <a:endParaRPr lang="zh-CN" altLang="en-US">
                <a:ea typeface="黑体" charset="0"/>
                <a:cs typeface="黑体" charset="0"/>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p:spPr>
          <p:txBody>
            <a:bodyPr wrap="none" anchor="ctr"/>
            <a:lstStyle/>
            <a:p>
              <a:pPr eaLnBrk="1" hangingPunct="1"/>
              <a:endParaRPr lang="zh-CN" altLang="en-US">
                <a:ea typeface="黑体" charset="0"/>
                <a:cs typeface="黑体" charset="0"/>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p:spPr>
          <p:txBody>
            <a:bodyPr wrap="none" anchor="ctr"/>
            <a:lstStyle/>
            <a:p>
              <a:pPr eaLnBrk="1" hangingPunct="1"/>
              <a:endParaRPr lang="zh-CN" altLang="en-US">
                <a:ea typeface="黑体" charset="0"/>
                <a:cs typeface="黑体" charset="0"/>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p:spPr>
          <p:txBody>
            <a:bodyPr wrap="none" anchor="ctr"/>
            <a:lstStyle/>
            <a:p>
              <a:pPr eaLnBrk="1" hangingPunct="1"/>
              <a:endParaRPr lang="zh-CN" altLang="en-US">
                <a:ea typeface="黑体" charset="0"/>
                <a:cs typeface="黑体" charset="0"/>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p:spPr>
          <p:txBody>
            <a:bodyPr wrap="none" anchor="ctr"/>
            <a:lstStyle/>
            <a:p>
              <a:pPr eaLnBrk="1" hangingPunct="1"/>
              <a:endParaRPr lang="zh-CN" altLang="en-US">
                <a:ea typeface="黑体" charset="0"/>
                <a:cs typeface="黑体" charset="0"/>
              </a:endParaRPr>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76131"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endParaRPr lang="en-US" altLang="zh-CN"/>
          </a:p>
        </p:txBody>
      </p:sp>
      <p:sp>
        <p:nvSpPr>
          <p:cNvPr id="176132"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zh-CN" altLang="en-US"/>
              <a:t>单击此处编辑母版副标题样式</a:t>
            </a:r>
            <a:endParaRPr lang="en-US" altLang="zh-CN"/>
          </a:p>
        </p:txBody>
      </p:sp>
      <p:sp>
        <p:nvSpPr>
          <p:cNvPr id="38" name="Rectangle 5"/>
          <p:cNvSpPr>
            <a:spLocks noGrp="1" noChangeArrowheads="1"/>
          </p:cNvSpPr>
          <p:nvPr>
            <p:ph type="dt" sz="half" idx="10"/>
          </p:nvPr>
        </p:nvSpPr>
        <p:spPr/>
        <p:txBody>
          <a:bodyPr/>
          <a:lstStyle>
            <a:lvl1pPr>
              <a:defRPr/>
            </a:lvl1pPr>
          </a:lstStyle>
          <a:p>
            <a:endParaRPr lang="en-US" altLang="zh-CN"/>
          </a:p>
        </p:txBody>
      </p:sp>
      <p:sp>
        <p:nvSpPr>
          <p:cNvPr id="39" name="Rectangle 6"/>
          <p:cNvSpPr>
            <a:spLocks noGrp="1" noChangeArrowheads="1"/>
          </p:cNvSpPr>
          <p:nvPr>
            <p:ph type="ftr" sz="quarter" idx="11"/>
          </p:nvPr>
        </p:nvSpPr>
        <p:spPr/>
        <p:txBody>
          <a:bodyPr/>
          <a:lstStyle>
            <a:lvl1pPr>
              <a:defRPr/>
            </a:lvl1pPr>
          </a:lstStyle>
          <a:p>
            <a:endParaRPr lang="en-US" altLang="zh-CN"/>
          </a:p>
        </p:txBody>
      </p:sp>
      <p:sp>
        <p:nvSpPr>
          <p:cNvPr id="40" name="Rectangle 7"/>
          <p:cNvSpPr>
            <a:spLocks noGrp="1" noChangeArrowheads="1"/>
          </p:cNvSpPr>
          <p:nvPr>
            <p:ph type="sldNum" sz="quarter" idx="12"/>
          </p:nvPr>
        </p:nvSpPr>
        <p:spPr/>
        <p:txBody>
          <a:bodyPr/>
          <a:lstStyle>
            <a:lvl1pPr>
              <a:defRPr smtClean="0"/>
            </a:lvl1pPr>
          </a:lstStyle>
          <a:p>
            <a:pPr>
              <a:defRPr/>
            </a:pPr>
            <a:fld id="{7C602616-BA3A-B64F-A674-359259BFE007}" type="slidenum">
              <a:rPr lang="en-US" altLang="zh-CN"/>
              <a:pPr>
                <a:defRPr/>
              </a:pPr>
              <a:t>‹#›</a:t>
            </a:fld>
            <a:endParaRPr lang="en-US" altLang="zh-CN"/>
          </a:p>
        </p:txBody>
      </p:sp>
    </p:spTree>
    <p:extLst>
      <p:ext uri="{BB962C8B-B14F-4D97-AF65-F5344CB8AC3E}">
        <p14:creationId xmlns:p14="http://schemas.microsoft.com/office/powerpoint/2010/main" val="3363003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5"/>
          <p:cNvSpPr>
            <a:spLocks noGrp="1" noChangeArrowheads="1"/>
          </p:cNvSpPr>
          <p:nvPr>
            <p:ph type="dt" sz="half" idx="10"/>
          </p:nvPr>
        </p:nvSpPr>
        <p:spPr>
          <a:ln/>
        </p:spPr>
        <p:txBody>
          <a:bodyPr/>
          <a:lstStyle>
            <a:lvl1pPr>
              <a:defRPr/>
            </a:lvl1pPr>
          </a:lstStyle>
          <a:p>
            <a:endParaRPr lang="en-US" altLang="zh-CN"/>
          </a:p>
        </p:txBody>
      </p:sp>
      <p:sp>
        <p:nvSpPr>
          <p:cNvPr id="5" name="Rectangle 6"/>
          <p:cNvSpPr>
            <a:spLocks noGrp="1" noChangeArrowheads="1"/>
          </p:cNvSpPr>
          <p:nvPr>
            <p:ph type="ftr" sz="quarter" idx="11"/>
          </p:nvPr>
        </p:nvSpPr>
        <p:spPr>
          <a:ln/>
        </p:spPr>
        <p:txBody>
          <a:bodyPr/>
          <a:lstStyle>
            <a:lvl1pPr>
              <a:defRPr/>
            </a:lvl1pPr>
          </a:lstStyle>
          <a:p>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0CA2CE2-4398-174B-92EA-CD795F80258E}" type="slidenum">
              <a:rPr lang="en-US" altLang="zh-CN"/>
              <a:pPr>
                <a:defRPr/>
              </a:pPr>
              <a:t>‹#›</a:t>
            </a:fld>
            <a:endParaRPr lang="en-US" altLang="zh-CN"/>
          </a:p>
        </p:txBody>
      </p:sp>
    </p:spTree>
    <p:extLst>
      <p:ext uri="{BB962C8B-B14F-4D97-AF65-F5344CB8AC3E}">
        <p14:creationId xmlns:p14="http://schemas.microsoft.com/office/powerpoint/2010/main" val="779427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5"/>
          <p:cNvSpPr>
            <a:spLocks noGrp="1" noChangeArrowheads="1"/>
          </p:cNvSpPr>
          <p:nvPr>
            <p:ph type="dt" sz="half" idx="10"/>
          </p:nvPr>
        </p:nvSpPr>
        <p:spPr>
          <a:ln/>
        </p:spPr>
        <p:txBody>
          <a:bodyPr/>
          <a:lstStyle>
            <a:lvl1pPr>
              <a:defRPr/>
            </a:lvl1pPr>
          </a:lstStyle>
          <a:p>
            <a:endParaRPr lang="en-US" altLang="zh-CN"/>
          </a:p>
        </p:txBody>
      </p:sp>
      <p:sp>
        <p:nvSpPr>
          <p:cNvPr id="5" name="Rectangle 6"/>
          <p:cNvSpPr>
            <a:spLocks noGrp="1" noChangeArrowheads="1"/>
          </p:cNvSpPr>
          <p:nvPr>
            <p:ph type="ftr" sz="quarter" idx="11"/>
          </p:nvPr>
        </p:nvSpPr>
        <p:spPr>
          <a:ln/>
        </p:spPr>
        <p:txBody>
          <a:bodyPr/>
          <a:lstStyle>
            <a:lvl1pPr>
              <a:defRPr/>
            </a:lvl1pPr>
          </a:lstStyle>
          <a:p>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B3662CCC-97D7-754D-9DC1-AFF557C83FA7}" type="slidenum">
              <a:rPr lang="en-US" altLang="zh-CN"/>
              <a:pPr>
                <a:defRPr/>
              </a:pPr>
              <a:t>‹#›</a:t>
            </a:fld>
            <a:endParaRPr lang="en-US" altLang="zh-CN"/>
          </a:p>
        </p:txBody>
      </p:sp>
    </p:spTree>
    <p:extLst>
      <p:ext uri="{BB962C8B-B14F-4D97-AF65-F5344CB8AC3E}">
        <p14:creationId xmlns:p14="http://schemas.microsoft.com/office/powerpoint/2010/main" val="608962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5"/>
          <p:cNvSpPr>
            <a:spLocks noGrp="1" noChangeArrowheads="1"/>
          </p:cNvSpPr>
          <p:nvPr>
            <p:ph type="dt" sz="half" idx="10"/>
          </p:nvPr>
        </p:nvSpPr>
        <p:spPr>
          <a:ln/>
        </p:spPr>
        <p:txBody>
          <a:bodyPr/>
          <a:lstStyle>
            <a:lvl1pPr>
              <a:defRPr/>
            </a:lvl1pPr>
          </a:lstStyle>
          <a:p>
            <a:endParaRPr lang="en-US" altLang="zh-CN"/>
          </a:p>
        </p:txBody>
      </p:sp>
      <p:sp>
        <p:nvSpPr>
          <p:cNvPr id="6" name="Rectangle 6"/>
          <p:cNvSpPr>
            <a:spLocks noGrp="1" noChangeArrowheads="1"/>
          </p:cNvSpPr>
          <p:nvPr>
            <p:ph type="ftr" sz="quarter" idx="11"/>
          </p:nvPr>
        </p:nvSpPr>
        <p:spPr>
          <a:ln/>
        </p:spPr>
        <p:txBody>
          <a:bodyPr/>
          <a:lstStyle>
            <a:lvl1pPr>
              <a:defRPr/>
            </a:lvl1pPr>
          </a:lstStyle>
          <a:p>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14925729-4762-0748-855E-FE707D3965DA}" type="slidenum">
              <a:rPr lang="en-US" altLang="zh-CN"/>
              <a:pPr>
                <a:defRPr/>
              </a:pPr>
              <a:t>‹#›</a:t>
            </a:fld>
            <a:endParaRPr lang="en-US" altLang="zh-CN"/>
          </a:p>
        </p:txBody>
      </p:sp>
    </p:spTree>
    <p:extLst>
      <p:ext uri="{BB962C8B-B14F-4D97-AF65-F5344CB8AC3E}">
        <p14:creationId xmlns:p14="http://schemas.microsoft.com/office/powerpoint/2010/main" val="68792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719263"/>
            <a:ext cx="40386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p:cNvSpPr>
            <a:spLocks noGrp="1" noChangeArrowheads="1"/>
          </p:cNvSpPr>
          <p:nvPr>
            <p:ph type="dt" sz="half" idx="10"/>
          </p:nvPr>
        </p:nvSpPr>
        <p:spPr>
          <a:ln/>
        </p:spPr>
        <p:txBody>
          <a:bodyPr/>
          <a:lstStyle>
            <a:lvl1pPr>
              <a:defRPr/>
            </a:lvl1pPr>
          </a:lstStyle>
          <a:p>
            <a:endParaRPr lang="en-US" altLang="zh-CN"/>
          </a:p>
        </p:txBody>
      </p:sp>
      <p:sp>
        <p:nvSpPr>
          <p:cNvPr id="7" name="Rectangle 6"/>
          <p:cNvSpPr>
            <a:spLocks noGrp="1" noChangeArrowheads="1"/>
          </p:cNvSpPr>
          <p:nvPr>
            <p:ph type="ftr" sz="quarter" idx="11"/>
          </p:nvPr>
        </p:nvSpPr>
        <p:spPr>
          <a:ln/>
        </p:spPr>
        <p:txBody>
          <a:bodyPr/>
          <a:lstStyle>
            <a:lvl1pPr>
              <a:defRPr/>
            </a:lvl1pPr>
          </a:lstStyle>
          <a:p>
            <a:endParaRPr lang="en-US" altLang="zh-CN"/>
          </a:p>
        </p:txBody>
      </p:sp>
      <p:sp>
        <p:nvSpPr>
          <p:cNvPr id="8" name="Rectangle 7"/>
          <p:cNvSpPr>
            <a:spLocks noGrp="1" noChangeArrowheads="1"/>
          </p:cNvSpPr>
          <p:nvPr>
            <p:ph type="sldNum" sz="quarter" idx="12"/>
          </p:nvPr>
        </p:nvSpPr>
        <p:spPr>
          <a:ln/>
        </p:spPr>
        <p:txBody>
          <a:bodyPr/>
          <a:lstStyle>
            <a:lvl1pPr>
              <a:defRPr/>
            </a:lvl1pPr>
          </a:lstStyle>
          <a:p>
            <a:pPr>
              <a:defRPr/>
            </a:pPr>
            <a:fld id="{EA6AAD84-36C3-6C41-A50A-26B509CDB3A3}" type="slidenum">
              <a:rPr lang="en-US" altLang="zh-CN"/>
              <a:pPr>
                <a:defRPr/>
              </a:pPr>
              <a:t>‹#›</a:t>
            </a:fld>
            <a:endParaRPr lang="en-US" altLang="zh-CN"/>
          </a:p>
        </p:txBody>
      </p:sp>
    </p:spTree>
    <p:extLst>
      <p:ext uri="{BB962C8B-B14F-4D97-AF65-F5344CB8AC3E}">
        <p14:creationId xmlns:p14="http://schemas.microsoft.com/office/powerpoint/2010/main" val="64047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5"/>
          <p:cNvSpPr>
            <a:spLocks noGrp="1" noChangeArrowheads="1"/>
          </p:cNvSpPr>
          <p:nvPr>
            <p:ph type="dt" sz="half" idx="10"/>
          </p:nvPr>
        </p:nvSpPr>
        <p:spPr>
          <a:ln/>
        </p:spPr>
        <p:txBody>
          <a:bodyPr/>
          <a:lstStyle>
            <a:lvl1pPr>
              <a:defRPr/>
            </a:lvl1pPr>
          </a:lstStyle>
          <a:p>
            <a:endParaRPr lang="en-US" altLang="zh-CN"/>
          </a:p>
        </p:txBody>
      </p:sp>
      <p:sp>
        <p:nvSpPr>
          <p:cNvPr id="5" name="Rectangle 6"/>
          <p:cNvSpPr>
            <a:spLocks noGrp="1" noChangeArrowheads="1"/>
          </p:cNvSpPr>
          <p:nvPr>
            <p:ph type="ftr" sz="quarter" idx="11"/>
          </p:nvPr>
        </p:nvSpPr>
        <p:spPr>
          <a:ln/>
        </p:spPr>
        <p:txBody>
          <a:bodyPr/>
          <a:lstStyle>
            <a:lvl1pPr>
              <a:defRPr/>
            </a:lvl1pPr>
          </a:lstStyle>
          <a:p>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C734C07-1A60-EA49-A614-B46ABCB43E1F}" type="slidenum">
              <a:rPr lang="en-US" altLang="zh-CN"/>
              <a:pPr>
                <a:defRPr/>
              </a:pPr>
              <a:t>‹#›</a:t>
            </a:fld>
            <a:endParaRPr lang="en-US" altLang="zh-CN"/>
          </a:p>
        </p:txBody>
      </p:sp>
    </p:spTree>
    <p:extLst>
      <p:ext uri="{BB962C8B-B14F-4D97-AF65-F5344CB8AC3E}">
        <p14:creationId xmlns:p14="http://schemas.microsoft.com/office/powerpoint/2010/main" val="862776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a:ln/>
        </p:spPr>
        <p:txBody>
          <a:bodyPr/>
          <a:lstStyle>
            <a:lvl1pPr>
              <a:defRPr/>
            </a:lvl1pPr>
          </a:lstStyle>
          <a:p>
            <a:endParaRPr lang="en-US" altLang="zh-CN"/>
          </a:p>
        </p:txBody>
      </p:sp>
      <p:sp>
        <p:nvSpPr>
          <p:cNvPr id="5" name="Rectangle 6"/>
          <p:cNvSpPr>
            <a:spLocks noGrp="1" noChangeArrowheads="1"/>
          </p:cNvSpPr>
          <p:nvPr>
            <p:ph type="ftr" sz="quarter" idx="11"/>
          </p:nvPr>
        </p:nvSpPr>
        <p:spPr>
          <a:ln/>
        </p:spPr>
        <p:txBody>
          <a:bodyPr/>
          <a:lstStyle>
            <a:lvl1pPr>
              <a:defRPr/>
            </a:lvl1pPr>
          </a:lstStyle>
          <a:p>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97627983-9540-3646-9F6F-431229F233A2}" type="slidenum">
              <a:rPr lang="en-US" altLang="zh-CN"/>
              <a:pPr>
                <a:defRPr/>
              </a:pPr>
              <a:t>‹#›</a:t>
            </a:fld>
            <a:endParaRPr lang="en-US" altLang="zh-CN"/>
          </a:p>
        </p:txBody>
      </p:sp>
    </p:spTree>
    <p:extLst>
      <p:ext uri="{BB962C8B-B14F-4D97-AF65-F5344CB8AC3E}">
        <p14:creationId xmlns:p14="http://schemas.microsoft.com/office/powerpoint/2010/main" val="1927984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5"/>
          <p:cNvSpPr>
            <a:spLocks noGrp="1" noChangeArrowheads="1"/>
          </p:cNvSpPr>
          <p:nvPr>
            <p:ph type="dt" sz="half" idx="10"/>
          </p:nvPr>
        </p:nvSpPr>
        <p:spPr>
          <a:ln/>
        </p:spPr>
        <p:txBody>
          <a:bodyPr/>
          <a:lstStyle>
            <a:lvl1pPr>
              <a:defRPr/>
            </a:lvl1pPr>
          </a:lstStyle>
          <a:p>
            <a:endParaRPr lang="en-US" altLang="zh-CN"/>
          </a:p>
        </p:txBody>
      </p:sp>
      <p:sp>
        <p:nvSpPr>
          <p:cNvPr id="6" name="Rectangle 6"/>
          <p:cNvSpPr>
            <a:spLocks noGrp="1" noChangeArrowheads="1"/>
          </p:cNvSpPr>
          <p:nvPr>
            <p:ph type="ftr" sz="quarter" idx="11"/>
          </p:nvPr>
        </p:nvSpPr>
        <p:spPr>
          <a:ln/>
        </p:spPr>
        <p:txBody>
          <a:bodyPr/>
          <a:lstStyle>
            <a:lvl1pPr>
              <a:defRPr/>
            </a:lvl1pPr>
          </a:lstStyle>
          <a:p>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8985440B-EA69-6047-8C42-1C8B2F110EA3}" type="slidenum">
              <a:rPr lang="en-US" altLang="zh-CN"/>
              <a:pPr>
                <a:defRPr/>
              </a:pPr>
              <a:t>‹#›</a:t>
            </a:fld>
            <a:endParaRPr lang="en-US" altLang="zh-CN"/>
          </a:p>
        </p:txBody>
      </p:sp>
    </p:spTree>
    <p:extLst>
      <p:ext uri="{BB962C8B-B14F-4D97-AF65-F5344CB8AC3E}">
        <p14:creationId xmlns:p14="http://schemas.microsoft.com/office/powerpoint/2010/main" val="2649843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5"/>
          <p:cNvSpPr>
            <a:spLocks noGrp="1" noChangeArrowheads="1"/>
          </p:cNvSpPr>
          <p:nvPr>
            <p:ph type="dt" sz="half" idx="10"/>
          </p:nvPr>
        </p:nvSpPr>
        <p:spPr>
          <a:ln/>
        </p:spPr>
        <p:txBody>
          <a:bodyPr/>
          <a:lstStyle>
            <a:lvl1pPr>
              <a:defRPr/>
            </a:lvl1pPr>
          </a:lstStyle>
          <a:p>
            <a:endParaRPr lang="en-US" altLang="zh-CN"/>
          </a:p>
        </p:txBody>
      </p:sp>
      <p:sp>
        <p:nvSpPr>
          <p:cNvPr id="8" name="Rectangle 6"/>
          <p:cNvSpPr>
            <a:spLocks noGrp="1" noChangeArrowheads="1"/>
          </p:cNvSpPr>
          <p:nvPr>
            <p:ph type="ftr" sz="quarter" idx="11"/>
          </p:nvPr>
        </p:nvSpPr>
        <p:spPr>
          <a:ln/>
        </p:spPr>
        <p:txBody>
          <a:bodyPr/>
          <a:lstStyle>
            <a:lvl1pPr>
              <a:defRPr/>
            </a:lvl1pPr>
          </a:lstStyle>
          <a:p>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AEC6B477-DF58-4946-905B-4459D34E370B}" type="slidenum">
              <a:rPr lang="en-US" altLang="zh-CN"/>
              <a:pPr>
                <a:defRPr/>
              </a:pPr>
              <a:t>‹#›</a:t>
            </a:fld>
            <a:endParaRPr lang="en-US" altLang="zh-CN"/>
          </a:p>
        </p:txBody>
      </p:sp>
    </p:spTree>
    <p:extLst>
      <p:ext uri="{BB962C8B-B14F-4D97-AF65-F5344CB8AC3E}">
        <p14:creationId xmlns:p14="http://schemas.microsoft.com/office/powerpoint/2010/main" val="306321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a:ln/>
        </p:spPr>
        <p:txBody>
          <a:bodyPr/>
          <a:lstStyle>
            <a:lvl1pPr>
              <a:defRPr/>
            </a:lvl1pPr>
          </a:lstStyle>
          <a:p>
            <a:endParaRPr lang="en-US" altLang="zh-CN"/>
          </a:p>
        </p:txBody>
      </p:sp>
      <p:sp>
        <p:nvSpPr>
          <p:cNvPr id="4" name="Rectangle 6"/>
          <p:cNvSpPr>
            <a:spLocks noGrp="1" noChangeArrowheads="1"/>
          </p:cNvSpPr>
          <p:nvPr>
            <p:ph type="ftr" sz="quarter" idx="11"/>
          </p:nvPr>
        </p:nvSpPr>
        <p:spPr>
          <a:ln/>
        </p:spPr>
        <p:txBody>
          <a:bodyPr/>
          <a:lstStyle>
            <a:lvl1pPr>
              <a:defRPr/>
            </a:lvl1pPr>
          </a:lstStyle>
          <a:p>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5B200009-4947-5B47-9875-C914CDE5F93A}" type="slidenum">
              <a:rPr lang="en-US" altLang="zh-CN"/>
              <a:pPr>
                <a:defRPr/>
              </a:pPr>
              <a:t>‹#›</a:t>
            </a:fld>
            <a:endParaRPr lang="en-US" altLang="zh-CN"/>
          </a:p>
        </p:txBody>
      </p:sp>
    </p:spTree>
    <p:extLst>
      <p:ext uri="{BB962C8B-B14F-4D97-AF65-F5344CB8AC3E}">
        <p14:creationId xmlns:p14="http://schemas.microsoft.com/office/powerpoint/2010/main" val="292722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endParaRPr lang="en-US" altLang="zh-CN"/>
          </a:p>
        </p:txBody>
      </p:sp>
      <p:sp>
        <p:nvSpPr>
          <p:cNvPr id="3" name="Rectangle 6"/>
          <p:cNvSpPr>
            <a:spLocks noGrp="1" noChangeArrowheads="1"/>
          </p:cNvSpPr>
          <p:nvPr>
            <p:ph type="ftr" sz="quarter" idx="11"/>
          </p:nvPr>
        </p:nvSpPr>
        <p:spPr>
          <a:ln/>
        </p:spPr>
        <p:txBody>
          <a:bodyPr/>
          <a:lstStyle>
            <a:lvl1pPr>
              <a:defRPr/>
            </a:lvl1pPr>
          </a:lstStyle>
          <a:p>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11B1D164-86E1-194C-9DB4-1A75304AC590}" type="slidenum">
              <a:rPr lang="en-US" altLang="zh-CN"/>
              <a:pPr>
                <a:defRPr/>
              </a:pPr>
              <a:t>‹#›</a:t>
            </a:fld>
            <a:endParaRPr lang="en-US" altLang="zh-CN"/>
          </a:p>
        </p:txBody>
      </p:sp>
    </p:spTree>
    <p:extLst>
      <p:ext uri="{BB962C8B-B14F-4D97-AF65-F5344CB8AC3E}">
        <p14:creationId xmlns:p14="http://schemas.microsoft.com/office/powerpoint/2010/main" val="1422820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endParaRPr lang="en-US" altLang="zh-CN"/>
          </a:p>
        </p:txBody>
      </p:sp>
      <p:sp>
        <p:nvSpPr>
          <p:cNvPr id="6" name="Rectangle 6"/>
          <p:cNvSpPr>
            <a:spLocks noGrp="1" noChangeArrowheads="1"/>
          </p:cNvSpPr>
          <p:nvPr>
            <p:ph type="ftr" sz="quarter" idx="11"/>
          </p:nvPr>
        </p:nvSpPr>
        <p:spPr>
          <a:ln/>
        </p:spPr>
        <p:txBody>
          <a:bodyPr/>
          <a:lstStyle>
            <a:lvl1pPr>
              <a:defRPr/>
            </a:lvl1pPr>
          </a:lstStyle>
          <a:p>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D5BE66D0-C2D0-E741-AEB4-9EA2841547D5}" type="slidenum">
              <a:rPr lang="en-US" altLang="zh-CN"/>
              <a:pPr>
                <a:defRPr/>
              </a:pPr>
              <a:t>‹#›</a:t>
            </a:fld>
            <a:endParaRPr lang="en-US" altLang="zh-CN"/>
          </a:p>
        </p:txBody>
      </p:sp>
    </p:spTree>
    <p:extLst>
      <p:ext uri="{BB962C8B-B14F-4D97-AF65-F5344CB8AC3E}">
        <p14:creationId xmlns:p14="http://schemas.microsoft.com/office/powerpoint/2010/main" val="1564255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endParaRPr lang="en-US" altLang="zh-CN"/>
          </a:p>
        </p:txBody>
      </p:sp>
      <p:sp>
        <p:nvSpPr>
          <p:cNvPr id="6" name="Rectangle 6"/>
          <p:cNvSpPr>
            <a:spLocks noGrp="1" noChangeArrowheads="1"/>
          </p:cNvSpPr>
          <p:nvPr>
            <p:ph type="ftr" sz="quarter" idx="11"/>
          </p:nvPr>
        </p:nvSpPr>
        <p:spPr>
          <a:ln/>
        </p:spPr>
        <p:txBody>
          <a:bodyPr/>
          <a:lstStyle>
            <a:lvl1pPr>
              <a:defRPr/>
            </a:lvl1pPr>
          </a:lstStyle>
          <a:p>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CA1EB63A-AA99-BD48-B498-062FC3140F08}" type="slidenum">
              <a:rPr lang="en-US" altLang="zh-CN"/>
              <a:pPr>
                <a:defRPr/>
              </a:pPr>
              <a:t>‹#›</a:t>
            </a:fld>
            <a:endParaRPr lang="en-US" altLang="zh-CN"/>
          </a:p>
        </p:txBody>
      </p:sp>
    </p:spTree>
    <p:extLst>
      <p:ext uri="{BB962C8B-B14F-4D97-AF65-F5344CB8AC3E}">
        <p14:creationId xmlns:p14="http://schemas.microsoft.com/office/powerpoint/2010/main" val="122568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17510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a typeface="黑体" charset="0"/>
                <a:cs typeface="黑体" charset="0"/>
              </a:defRPr>
            </a:lvl1pPr>
          </a:lstStyle>
          <a:p>
            <a:endParaRPr lang="en-US" altLang="zh-CN"/>
          </a:p>
        </p:txBody>
      </p:sp>
      <p:sp>
        <p:nvSpPr>
          <p:cNvPr id="17511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a typeface="黑体" charset="0"/>
                <a:cs typeface="黑体" charset="0"/>
              </a:defRPr>
            </a:lvl1pPr>
          </a:lstStyle>
          <a:p>
            <a:endParaRPr lang="en-US" altLang="zh-CN"/>
          </a:p>
        </p:txBody>
      </p:sp>
      <p:sp>
        <p:nvSpPr>
          <p:cNvPr id="17511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a typeface="黑体" charset="0"/>
                <a:cs typeface="黑体" charset="0"/>
              </a:defRPr>
            </a:lvl1pPr>
          </a:lstStyle>
          <a:p>
            <a:pPr>
              <a:defRPr/>
            </a:pPr>
            <a:fld id="{664EF170-4AD6-6F48-811B-A9EC8917FCAA}" type="slidenum">
              <a:rPr lang="en-US" altLang="zh-CN"/>
              <a:pPr>
                <a:defRPr/>
              </a:pPr>
              <a:t>‹#›</a:t>
            </a:fld>
            <a:endParaRPr lang="en-US" altLang="zh-CN"/>
          </a:p>
        </p:txBody>
      </p:sp>
      <p:pic>
        <p:nvPicPr>
          <p:cNvPr id="1032" name="图片 1" descr="nju.jpg"/>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101013" y="315913"/>
            <a:ext cx="925512" cy="1112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32"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Lst>
  <p:txStyles>
    <p:titleStyle>
      <a:lvl1pPr algn="l" rtl="0" eaLnBrk="0" fontAlgn="base" hangingPunct="0">
        <a:spcBef>
          <a:spcPct val="0"/>
        </a:spcBef>
        <a:spcAft>
          <a:spcPct val="0"/>
        </a:spcAft>
        <a:defRPr sz="3900" b="1">
          <a:solidFill>
            <a:schemeClr val="tx2"/>
          </a:solidFill>
          <a:latin typeface="+mj-lt"/>
          <a:ea typeface="黑体"/>
          <a:cs typeface="黑体" charset="0"/>
        </a:defRPr>
      </a:lvl1pPr>
      <a:lvl2pPr algn="l" rtl="0" eaLnBrk="0" fontAlgn="base" hangingPunct="0">
        <a:spcBef>
          <a:spcPct val="0"/>
        </a:spcBef>
        <a:spcAft>
          <a:spcPct val="0"/>
        </a:spcAft>
        <a:defRPr sz="3900" b="1">
          <a:solidFill>
            <a:schemeClr val="tx2"/>
          </a:solidFill>
          <a:latin typeface="Cambria" charset="0"/>
          <a:ea typeface="黑体" charset="0"/>
          <a:cs typeface="黑体" charset="0"/>
        </a:defRPr>
      </a:lvl2pPr>
      <a:lvl3pPr algn="l" rtl="0" eaLnBrk="0" fontAlgn="base" hangingPunct="0">
        <a:spcBef>
          <a:spcPct val="0"/>
        </a:spcBef>
        <a:spcAft>
          <a:spcPct val="0"/>
        </a:spcAft>
        <a:defRPr sz="3900" b="1">
          <a:solidFill>
            <a:schemeClr val="tx2"/>
          </a:solidFill>
          <a:latin typeface="Cambria" charset="0"/>
          <a:ea typeface="黑体" charset="0"/>
          <a:cs typeface="黑体" charset="0"/>
        </a:defRPr>
      </a:lvl3pPr>
      <a:lvl4pPr algn="l" rtl="0" eaLnBrk="0" fontAlgn="base" hangingPunct="0">
        <a:spcBef>
          <a:spcPct val="0"/>
        </a:spcBef>
        <a:spcAft>
          <a:spcPct val="0"/>
        </a:spcAft>
        <a:defRPr sz="3900" b="1">
          <a:solidFill>
            <a:schemeClr val="tx2"/>
          </a:solidFill>
          <a:latin typeface="Cambria" charset="0"/>
          <a:ea typeface="黑体" charset="0"/>
          <a:cs typeface="黑体" charset="0"/>
        </a:defRPr>
      </a:lvl4pPr>
      <a:lvl5pPr algn="l" rtl="0" eaLnBrk="0" fontAlgn="base" hangingPunct="0">
        <a:spcBef>
          <a:spcPct val="0"/>
        </a:spcBef>
        <a:spcAft>
          <a:spcPct val="0"/>
        </a:spcAft>
        <a:defRPr sz="3900" b="1">
          <a:solidFill>
            <a:schemeClr val="tx2"/>
          </a:solidFill>
          <a:latin typeface="Cambria" charset="0"/>
          <a:ea typeface="黑体" charset="0"/>
          <a:cs typeface="黑体" charset="0"/>
        </a:defRPr>
      </a:lvl5pPr>
      <a:lvl6pPr marL="457200" algn="l" rtl="0" eaLnBrk="1" fontAlgn="base" hangingPunct="1">
        <a:spcBef>
          <a:spcPct val="0"/>
        </a:spcBef>
        <a:spcAft>
          <a:spcPct val="0"/>
        </a:spcAft>
        <a:defRPr sz="3900" b="1">
          <a:solidFill>
            <a:schemeClr val="tx2"/>
          </a:solidFill>
          <a:latin typeface="Arial" charset="0"/>
          <a:ea typeface="宋体" pitchFamily="2" charset="-122"/>
        </a:defRPr>
      </a:lvl6pPr>
      <a:lvl7pPr marL="914400" algn="l" rtl="0" eaLnBrk="1" fontAlgn="base" hangingPunct="1">
        <a:spcBef>
          <a:spcPct val="0"/>
        </a:spcBef>
        <a:spcAft>
          <a:spcPct val="0"/>
        </a:spcAft>
        <a:defRPr sz="3900" b="1">
          <a:solidFill>
            <a:schemeClr val="tx2"/>
          </a:solidFill>
          <a:latin typeface="Arial" charset="0"/>
          <a:ea typeface="宋体" pitchFamily="2" charset="-122"/>
        </a:defRPr>
      </a:lvl7pPr>
      <a:lvl8pPr marL="1371600" algn="l" rtl="0" eaLnBrk="1" fontAlgn="base" hangingPunct="1">
        <a:spcBef>
          <a:spcPct val="0"/>
        </a:spcBef>
        <a:spcAft>
          <a:spcPct val="0"/>
        </a:spcAft>
        <a:defRPr sz="3900" b="1">
          <a:solidFill>
            <a:schemeClr val="tx2"/>
          </a:solidFill>
          <a:latin typeface="Arial" charset="0"/>
          <a:ea typeface="宋体" pitchFamily="2" charset="-122"/>
        </a:defRPr>
      </a:lvl8pPr>
      <a:lvl9pPr marL="1828800" algn="l" rtl="0" eaLnBrk="1" fontAlgn="base" hangingPunct="1">
        <a:spcBef>
          <a:spcPct val="0"/>
        </a:spcBef>
        <a:spcAft>
          <a:spcPct val="0"/>
        </a:spcAft>
        <a:defRPr sz="39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charset="0"/>
        <a:buChar char="l"/>
        <a:defRPr kumimoji="1" sz="3000">
          <a:solidFill>
            <a:schemeClr val="tx1"/>
          </a:solidFill>
          <a:latin typeface="+mn-lt"/>
          <a:ea typeface="黑体"/>
          <a:cs typeface="黑体"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kumimoji="1" sz="2600">
          <a:solidFill>
            <a:schemeClr val="tx1"/>
          </a:solidFill>
          <a:latin typeface="+mn-lt"/>
          <a:ea typeface="黑体"/>
          <a:cs typeface="黑体" charset="0"/>
        </a:defRPr>
      </a:lvl2pPr>
      <a:lvl3pPr marL="987425" indent="-293688" algn="l" rtl="0" eaLnBrk="0" fontAlgn="base" hangingPunct="0">
        <a:spcBef>
          <a:spcPct val="20000"/>
        </a:spcBef>
        <a:spcAft>
          <a:spcPct val="0"/>
        </a:spcAft>
        <a:buClr>
          <a:schemeClr val="accent1"/>
        </a:buClr>
        <a:buSzPct val="70000"/>
        <a:buFont typeface="Wingdings" charset="0"/>
        <a:buChar char="l"/>
        <a:defRPr kumimoji="1" sz="2300">
          <a:solidFill>
            <a:schemeClr val="tx1"/>
          </a:solidFill>
          <a:latin typeface="+mn-lt"/>
          <a:ea typeface="黑体"/>
          <a:cs typeface="黑体" charset="0"/>
        </a:defRPr>
      </a:lvl3pPr>
      <a:lvl4pPr marL="1281113" indent="-292100" algn="l" rtl="0" eaLnBrk="0" fontAlgn="base" hangingPunct="0">
        <a:spcBef>
          <a:spcPct val="20000"/>
        </a:spcBef>
        <a:spcAft>
          <a:spcPct val="0"/>
        </a:spcAft>
        <a:buClr>
          <a:schemeClr val="tx2"/>
        </a:buClr>
        <a:buSzPct val="75000"/>
        <a:buFont typeface="Wingdings" charset="0"/>
        <a:buChar char="§"/>
        <a:defRPr kumimoji="1" sz="2000">
          <a:solidFill>
            <a:schemeClr val="tx1"/>
          </a:solidFill>
          <a:latin typeface="+mn-lt"/>
          <a:ea typeface="黑体"/>
          <a:cs typeface="黑体" charset="0"/>
        </a:defRPr>
      </a:lvl4pPr>
      <a:lvl5pPr marL="1598613" indent="-315913" algn="l" rtl="0" eaLnBrk="0" fontAlgn="base" hangingPunct="0">
        <a:spcBef>
          <a:spcPct val="20000"/>
        </a:spcBef>
        <a:spcAft>
          <a:spcPct val="0"/>
        </a:spcAft>
        <a:buClr>
          <a:schemeClr val="folHlink"/>
        </a:buClr>
        <a:buSzPct val="80000"/>
        <a:buFont typeface="Wingdings" charset="0"/>
        <a:buChar char="§"/>
        <a:defRPr kumimoji="1" sz="2000">
          <a:solidFill>
            <a:schemeClr val="tx1"/>
          </a:solidFill>
          <a:latin typeface="+mn-lt"/>
          <a:ea typeface="黑体"/>
          <a:cs typeface="黑体" charset="0"/>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jpeg"/><Relationship Id="rId5" Type="http://schemas.openxmlformats.org/officeDocument/2006/relationships/image" Target="../media/image2.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6.w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4.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4.wmf"/><Relationship Id="rId3" Type="http://schemas.openxmlformats.org/officeDocument/2006/relationships/notesSlide" Target="../notesSlides/notesSlide11.xml"/><Relationship Id="rId7" Type="http://schemas.openxmlformats.org/officeDocument/2006/relationships/image" Target="../media/image8.wmf"/><Relationship Id="rId12"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9.wmf"/><Relationship Id="rId5" Type="http://schemas.openxmlformats.org/officeDocument/2006/relationships/image" Target="../media/image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6.wmf"/></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11.wmf"/><Relationship Id="rId5" Type="http://schemas.openxmlformats.org/officeDocument/2006/relationships/oleObject" Target="../embeddings/oleObject11.bin"/><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13.wmf"/><Relationship Id="rId5" Type="http://schemas.openxmlformats.org/officeDocument/2006/relationships/oleObject" Target="../embeddings/oleObject12.bin"/><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14.wmf"/><Relationship Id="rId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4.bin"/><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png"/><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4.emf"/><Relationship Id="rId4" Type="http://schemas.openxmlformats.org/officeDocument/2006/relationships/oleObject" Target="../embeddings/oleObject15.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p:txBody>
          <a:bodyPr/>
          <a:lstStyle/>
          <a:p>
            <a:pPr eaLnBrk="1" hangingPunct="1"/>
            <a:r>
              <a:rPr lang="zh-CN" altLang="en-US" dirty="0">
                <a:latin typeface="Arial" charset="0"/>
                <a:ea typeface="黑体" charset="0"/>
              </a:rPr>
              <a:t>计数</a:t>
            </a:r>
          </a:p>
        </p:txBody>
      </p:sp>
      <p:sp>
        <p:nvSpPr>
          <p:cNvPr id="16386" name="Rectangle 3"/>
          <p:cNvSpPr>
            <a:spLocks noGrp="1" noChangeArrowheads="1"/>
          </p:cNvSpPr>
          <p:nvPr>
            <p:ph type="subTitle" idx="1"/>
          </p:nvPr>
        </p:nvSpPr>
        <p:spPr/>
        <p:txBody>
          <a:bodyPr/>
          <a:lstStyle/>
          <a:p>
            <a:pPr eaLnBrk="1" hangingPunct="1">
              <a:buFont typeface="Wingdings" charset="0"/>
              <a:buNone/>
            </a:pPr>
            <a:endParaRPr lang="en-US" altLang="zh-CN" dirty="0">
              <a:latin typeface="Arial" charset="0"/>
              <a:ea typeface="黑体" charset="0"/>
            </a:endParaRPr>
          </a:p>
          <a:p>
            <a:pPr eaLnBrk="1" hangingPunct="1">
              <a:buFont typeface="Wingdings" charset="0"/>
              <a:buNone/>
            </a:pPr>
            <a:endParaRPr lang="en-US" altLang="zh-CN" dirty="0">
              <a:latin typeface="Arial" charset="0"/>
              <a:ea typeface="黑体" charset="0"/>
            </a:endParaRPr>
          </a:p>
          <a:p>
            <a:pPr eaLnBrk="1" hangingPunct="1">
              <a:buFont typeface="Wingdings" charset="0"/>
              <a:buNone/>
            </a:pPr>
            <a:r>
              <a:rPr lang="zh-CN" altLang="en-US" dirty="0">
                <a:latin typeface="Arial" charset="0"/>
                <a:ea typeface="黑体" charset="0"/>
              </a:rPr>
              <a:t>南京大学离散数学教学组</a:t>
            </a:r>
            <a:endParaRPr lang="en-US" altLang="zh-CN" dirty="0">
              <a:latin typeface="Arial" charset="0"/>
              <a:ea typeface="黑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468313" y="0"/>
            <a:ext cx="7543800" cy="1295400"/>
          </a:xfrm>
        </p:spPr>
        <p:txBody>
          <a:bodyPr/>
          <a:lstStyle/>
          <a:p>
            <a:pPr eaLnBrk="1" hangingPunct="1"/>
            <a:r>
              <a:rPr lang="zh-CN" altLang="en-US">
                <a:latin typeface="Arial" charset="0"/>
                <a:ea typeface="黑体" charset="0"/>
              </a:rPr>
              <a:t>容斥原理</a:t>
            </a:r>
            <a:br>
              <a:rPr lang="zh-CN" altLang="en-US">
                <a:latin typeface="Arial" charset="0"/>
                <a:ea typeface="黑体" charset="0"/>
              </a:rPr>
            </a:br>
            <a:r>
              <a:rPr lang="en-US" altLang="zh-CN" sz="2400">
                <a:latin typeface="Arial" charset="0"/>
                <a:ea typeface="黑体" charset="0"/>
              </a:rPr>
              <a:t>(Principle of Inclusion and Exclusion )</a:t>
            </a:r>
          </a:p>
        </p:txBody>
      </p:sp>
      <p:graphicFrame>
        <p:nvGraphicFramePr>
          <p:cNvPr id="61442" name="Object 4"/>
          <p:cNvGraphicFramePr>
            <a:graphicFrameLocks noGrp="1" noChangeAspect="1"/>
          </p:cNvGraphicFramePr>
          <p:nvPr>
            <p:ph idx="1"/>
          </p:nvPr>
        </p:nvGraphicFramePr>
        <p:xfrm>
          <a:off x="539750" y="1449388"/>
          <a:ext cx="8208963" cy="2128837"/>
        </p:xfrm>
        <a:graphic>
          <a:graphicData uri="http://schemas.openxmlformats.org/presentationml/2006/ole">
            <mc:AlternateContent xmlns:mc="http://schemas.openxmlformats.org/markup-compatibility/2006">
              <mc:Choice xmlns:v="urn:schemas-microsoft-com:vml" Requires="v">
                <p:oleObj spid="_x0000_s61464" name="公式" r:id="rId4" imgW="4064000" imgH="1054100" progId="Equation.3">
                  <p:embed/>
                </p:oleObj>
              </mc:Choice>
              <mc:Fallback>
                <p:oleObj name="公式" r:id="rId4" imgW="4064000" imgH="1054100"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449388"/>
                        <a:ext cx="8208963" cy="21288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61443" name="组合 5"/>
          <p:cNvGrpSpPr>
            <a:grpSpLocks/>
          </p:cNvGrpSpPr>
          <p:nvPr/>
        </p:nvGrpSpPr>
        <p:grpSpPr bwMode="auto">
          <a:xfrm>
            <a:off x="647773" y="3813363"/>
            <a:ext cx="8496227" cy="2923988"/>
            <a:chOff x="827088" y="3933825"/>
            <a:chExt cx="8496301" cy="2924175"/>
          </a:xfrm>
        </p:grpSpPr>
        <p:sp>
          <p:nvSpPr>
            <p:cNvPr id="61444" name="AutoShape 7" descr="粉色面巾纸"/>
            <p:cNvSpPr>
              <a:spLocks noChangeArrowheads="1"/>
            </p:cNvSpPr>
            <p:nvPr/>
          </p:nvSpPr>
          <p:spPr bwMode="auto">
            <a:xfrm>
              <a:off x="827088" y="3933825"/>
              <a:ext cx="7993384" cy="2924175"/>
            </a:xfrm>
            <a:prstGeom prst="roundRect">
              <a:avLst>
                <a:gd name="adj" fmla="val 16667"/>
              </a:avLst>
            </a:prstGeom>
            <a:blipFill dpi="0" rotWithShape="1">
              <a:blip r:embed="rId6"/>
              <a:srcRect/>
              <a:tile tx="0" ty="0" sx="100000" sy="100000" flip="none" algn="tl"/>
            </a:blip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CN" altLang="en-US" sz="4000">
                <a:ea typeface="黑体" charset="0"/>
                <a:cs typeface="黑体" charset="0"/>
              </a:endParaRPr>
            </a:p>
          </p:txBody>
        </p:sp>
        <p:sp>
          <p:nvSpPr>
            <p:cNvPr id="61445" name="Text Box 6"/>
            <p:cNvSpPr txBox="1">
              <a:spLocks noChangeArrowheads="1"/>
            </p:cNvSpPr>
            <p:nvPr/>
          </p:nvSpPr>
          <p:spPr bwMode="auto">
            <a:xfrm>
              <a:off x="898453" y="4026456"/>
              <a:ext cx="8424936" cy="2831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2800" dirty="0">
                  <a:ea typeface="黑体" charset="0"/>
                  <a:cs typeface="黑体" charset="0"/>
                </a:rPr>
                <a:t>例如：</a:t>
              </a:r>
              <a:r>
                <a:rPr kumimoji="0" lang="en-US" altLang="zh-CN" sz="2800" dirty="0">
                  <a:ea typeface="黑体" charset="0"/>
                  <a:cs typeface="黑体" charset="0"/>
                </a:rPr>
                <a:t>4</a:t>
              </a:r>
              <a:r>
                <a:rPr kumimoji="0" lang="zh-CN" altLang="en-US" sz="2800" dirty="0">
                  <a:ea typeface="黑体" charset="0"/>
                  <a:cs typeface="黑体" charset="0"/>
                </a:rPr>
                <a:t>个子集的公式为：</a:t>
              </a:r>
            </a:p>
            <a:p>
              <a:pPr eaLnBrk="1" hangingPunct="1">
                <a:spcBef>
                  <a:spcPct val="50000"/>
                </a:spcBef>
              </a:pPr>
              <a:r>
                <a:rPr kumimoji="0" lang="en-US" altLang="zh-CN" sz="2800" dirty="0">
                  <a:ea typeface="黑体" charset="0"/>
                  <a:cs typeface="黑体" charset="0"/>
                </a:rPr>
                <a:t>|A</a:t>
              </a:r>
              <a:r>
                <a:rPr kumimoji="0" lang="en-US" altLang="zh-CN" sz="2800" baseline="-25000" dirty="0">
                  <a:ea typeface="黑体" charset="0"/>
                  <a:cs typeface="黑体" charset="0"/>
                </a:rPr>
                <a:t>1</a:t>
              </a:r>
              <a:r>
                <a:rPr kumimoji="0" lang="en-US" altLang="zh-CN" sz="2800" dirty="0">
                  <a:ea typeface="黑体" charset="0"/>
                  <a:cs typeface="黑体" charset="0"/>
                </a:rPr>
                <a:t>|+ </a:t>
              </a:r>
              <a:r>
                <a:rPr kumimoji="0" lang="en-US" altLang="zh-CN" dirty="0">
                  <a:ea typeface="黑体" charset="0"/>
                  <a:cs typeface="黑体" charset="0"/>
                </a:rPr>
                <a:t>|A</a:t>
              </a:r>
              <a:r>
                <a:rPr kumimoji="0" lang="en-US" altLang="zh-CN" baseline="-25000" dirty="0">
                  <a:ea typeface="黑体" charset="0"/>
                  <a:cs typeface="黑体" charset="0"/>
                </a:rPr>
                <a:t>2</a:t>
              </a:r>
              <a:r>
                <a:rPr kumimoji="0" lang="en-US" altLang="zh-CN" dirty="0">
                  <a:ea typeface="黑体" charset="0"/>
                  <a:cs typeface="黑体" charset="0"/>
                </a:rPr>
                <a:t>|+ |A</a:t>
              </a:r>
              <a:r>
                <a:rPr kumimoji="0" lang="en-US" altLang="zh-CN" baseline="-25000" dirty="0">
                  <a:ea typeface="黑体" charset="0"/>
                  <a:cs typeface="黑体" charset="0"/>
                </a:rPr>
                <a:t>3</a:t>
              </a:r>
              <a:r>
                <a:rPr kumimoji="0" lang="en-US" altLang="zh-CN" dirty="0">
                  <a:ea typeface="黑体" charset="0"/>
                  <a:cs typeface="黑体" charset="0"/>
                </a:rPr>
                <a:t>|+ |A</a:t>
              </a:r>
              <a:r>
                <a:rPr kumimoji="0" lang="en-US" altLang="zh-CN" baseline="-25000" dirty="0">
                  <a:ea typeface="黑体" charset="0"/>
                  <a:cs typeface="黑体" charset="0"/>
                </a:rPr>
                <a:t>4</a:t>
              </a:r>
              <a:r>
                <a:rPr kumimoji="0" lang="en-US" altLang="zh-CN" dirty="0">
                  <a:ea typeface="黑体" charset="0"/>
                  <a:cs typeface="黑体" charset="0"/>
                </a:rPr>
                <a:t>|</a:t>
              </a:r>
            </a:p>
            <a:p>
              <a:pPr eaLnBrk="1" hangingPunct="1">
                <a:spcBef>
                  <a:spcPct val="50000"/>
                </a:spcBef>
              </a:pPr>
              <a:r>
                <a:rPr kumimoji="0" lang="en-US" altLang="zh-CN" dirty="0">
                  <a:ea typeface="黑体" charset="0"/>
                  <a:cs typeface="黑体" charset="0"/>
                </a:rPr>
                <a:t>    - (|A</a:t>
              </a:r>
              <a:r>
                <a:rPr kumimoji="0" lang="en-US" altLang="zh-CN" baseline="-25000" dirty="0">
                  <a:ea typeface="黑体" charset="0"/>
                  <a:cs typeface="黑体" charset="0"/>
                </a:rPr>
                <a:t>1</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2</a:t>
              </a:r>
              <a:r>
                <a:rPr kumimoji="0" lang="en-US" altLang="zh-CN" dirty="0">
                  <a:ea typeface="黑体" charset="0"/>
                  <a:cs typeface="黑体" charset="0"/>
                  <a:sym typeface="Symbol" charset="0"/>
                </a:rPr>
                <a:t>|+</a:t>
              </a:r>
              <a:r>
                <a:rPr kumimoji="0" lang="en-US" altLang="zh-CN" dirty="0">
                  <a:ea typeface="黑体" charset="0"/>
                  <a:cs typeface="黑体" charset="0"/>
                </a:rPr>
                <a:t>|A</a:t>
              </a:r>
              <a:r>
                <a:rPr kumimoji="0" lang="en-US" altLang="zh-CN" baseline="-25000" dirty="0">
                  <a:ea typeface="黑体" charset="0"/>
                  <a:cs typeface="黑体" charset="0"/>
                </a:rPr>
                <a:t>1</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3</a:t>
              </a:r>
              <a:r>
                <a:rPr kumimoji="0" lang="en-US" altLang="zh-CN" dirty="0">
                  <a:ea typeface="黑体" charset="0"/>
                  <a:cs typeface="黑体" charset="0"/>
                  <a:sym typeface="Symbol" charset="0"/>
                </a:rPr>
                <a:t>|+</a:t>
              </a:r>
              <a:r>
                <a:rPr kumimoji="0" lang="en-US" altLang="zh-CN" dirty="0">
                  <a:ea typeface="黑体" charset="0"/>
                  <a:cs typeface="黑体" charset="0"/>
                </a:rPr>
                <a:t>|A</a:t>
              </a:r>
              <a:r>
                <a:rPr kumimoji="0" lang="en-US" altLang="zh-CN" baseline="-25000" dirty="0">
                  <a:ea typeface="黑体" charset="0"/>
                  <a:cs typeface="黑体" charset="0"/>
                </a:rPr>
                <a:t>1</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4</a:t>
              </a:r>
              <a:r>
                <a:rPr kumimoji="0" lang="en-US" altLang="zh-CN" dirty="0">
                  <a:ea typeface="黑体" charset="0"/>
                  <a:cs typeface="黑体" charset="0"/>
                  <a:sym typeface="Symbol" charset="0"/>
                </a:rPr>
                <a:t>|+</a:t>
              </a:r>
              <a:r>
                <a:rPr kumimoji="0" lang="en-US" altLang="zh-CN" dirty="0">
                  <a:ea typeface="黑体" charset="0"/>
                  <a:cs typeface="黑体" charset="0"/>
                </a:rPr>
                <a:t>|A</a:t>
              </a:r>
              <a:r>
                <a:rPr kumimoji="0" lang="en-US" altLang="zh-CN" baseline="-25000" dirty="0">
                  <a:ea typeface="黑体" charset="0"/>
                  <a:cs typeface="黑体" charset="0"/>
                </a:rPr>
                <a:t>2</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3</a:t>
              </a:r>
              <a:r>
                <a:rPr kumimoji="0" lang="en-US" altLang="zh-CN" dirty="0">
                  <a:ea typeface="黑体" charset="0"/>
                  <a:cs typeface="黑体" charset="0"/>
                  <a:sym typeface="Symbol" charset="0"/>
                </a:rPr>
                <a:t>|+</a:t>
              </a:r>
              <a:r>
                <a:rPr kumimoji="0" lang="en-US" altLang="zh-CN" dirty="0">
                  <a:ea typeface="黑体" charset="0"/>
                  <a:cs typeface="黑体" charset="0"/>
                </a:rPr>
                <a:t>|A</a:t>
              </a:r>
              <a:r>
                <a:rPr kumimoji="0" lang="en-US" altLang="zh-CN" baseline="-25000" dirty="0">
                  <a:ea typeface="黑体" charset="0"/>
                  <a:cs typeface="黑体" charset="0"/>
                </a:rPr>
                <a:t>2</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4</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3</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4</a:t>
              </a:r>
              <a:r>
                <a:rPr kumimoji="0" lang="en-US" altLang="zh-CN" dirty="0">
                  <a:ea typeface="黑体" charset="0"/>
                  <a:cs typeface="黑体" charset="0"/>
                  <a:sym typeface="Symbol" charset="0"/>
                </a:rPr>
                <a:t>|</a:t>
              </a:r>
              <a:r>
                <a:rPr kumimoji="0" lang="en-US" altLang="zh-CN" dirty="0">
                  <a:ea typeface="黑体" charset="0"/>
                  <a:cs typeface="黑体" charset="0"/>
                </a:rPr>
                <a:t>) </a:t>
              </a:r>
            </a:p>
            <a:p>
              <a:pPr eaLnBrk="1" hangingPunct="1">
                <a:spcBef>
                  <a:spcPct val="50000"/>
                </a:spcBef>
              </a:pPr>
              <a:r>
                <a:rPr kumimoji="0" lang="en-US" altLang="zh-CN" dirty="0">
                  <a:ea typeface="黑体" charset="0"/>
                  <a:cs typeface="黑体" charset="0"/>
                </a:rPr>
                <a:t>     + (|A</a:t>
              </a:r>
              <a:r>
                <a:rPr kumimoji="0" lang="en-US" altLang="zh-CN" baseline="-25000" dirty="0">
                  <a:ea typeface="黑体" charset="0"/>
                  <a:cs typeface="黑体" charset="0"/>
                </a:rPr>
                <a:t>1</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2</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3</a:t>
              </a:r>
              <a:r>
                <a:rPr kumimoji="0" lang="en-US" altLang="zh-CN" dirty="0">
                  <a:ea typeface="黑体" charset="0"/>
                  <a:cs typeface="黑体" charset="0"/>
                </a:rPr>
                <a:t>|+|A</a:t>
              </a:r>
              <a:r>
                <a:rPr kumimoji="0" lang="en-US" altLang="zh-CN" baseline="-25000" dirty="0">
                  <a:ea typeface="黑体" charset="0"/>
                  <a:cs typeface="黑体" charset="0"/>
                </a:rPr>
                <a:t>1</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2</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4</a:t>
              </a:r>
              <a:r>
                <a:rPr kumimoji="0" lang="en-US" altLang="zh-CN" dirty="0">
                  <a:ea typeface="黑体" charset="0"/>
                  <a:cs typeface="黑体" charset="0"/>
                  <a:sym typeface="Symbol" charset="0"/>
                </a:rPr>
                <a:t>|+</a:t>
              </a:r>
              <a:r>
                <a:rPr kumimoji="0" lang="en-US" altLang="zh-CN" dirty="0">
                  <a:ea typeface="黑体" charset="0"/>
                  <a:cs typeface="黑体" charset="0"/>
                </a:rPr>
                <a:t>|A</a:t>
              </a:r>
              <a:r>
                <a:rPr kumimoji="0" lang="en-US" altLang="zh-CN" baseline="-25000" dirty="0">
                  <a:ea typeface="黑体" charset="0"/>
                  <a:cs typeface="黑体" charset="0"/>
                </a:rPr>
                <a:t>1</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3</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4</a:t>
              </a:r>
              <a:r>
                <a:rPr kumimoji="0" lang="en-US" altLang="zh-CN" dirty="0">
                  <a:ea typeface="黑体" charset="0"/>
                  <a:cs typeface="黑体" charset="0"/>
                </a:rPr>
                <a:t>|+|A</a:t>
              </a:r>
              <a:r>
                <a:rPr kumimoji="0" lang="en-US" altLang="zh-CN" baseline="-25000" dirty="0">
                  <a:ea typeface="黑体" charset="0"/>
                  <a:cs typeface="黑体" charset="0"/>
                </a:rPr>
                <a:t>2</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3</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4</a:t>
              </a:r>
              <a:r>
                <a:rPr kumimoji="0" lang="en-US" altLang="zh-CN" dirty="0">
                  <a:ea typeface="黑体" charset="0"/>
                  <a:cs typeface="黑体" charset="0"/>
                  <a:sym typeface="Symbol" charset="0"/>
                </a:rPr>
                <a:t>|) </a:t>
              </a:r>
            </a:p>
            <a:p>
              <a:pPr eaLnBrk="1" hangingPunct="1">
                <a:spcBef>
                  <a:spcPct val="50000"/>
                </a:spcBef>
              </a:pPr>
              <a:r>
                <a:rPr kumimoji="0" lang="en-US" altLang="zh-CN" dirty="0">
                  <a:ea typeface="黑体" charset="0"/>
                  <a:cs typeface="黑体" charset="0"/>
                  <a:sym typeface="Symbol" charset="0"/>
                </a:rPr>
                <a:t>    - </a:t>
              </a:r>
              <a:r>
                <a:rPr kumimoji="0" lang="en-US" altLang="zh-CN" dirty="0">
                  <a:ea typeface="黑体" charset="0"/>
                  <a:cs typeface="黑体" charset="0"/>
                </a:rPr>
                <a:t>|A</a:t>
              </a:r>
              <a:r>
                <a:rPr kumimoji="0" lang="en-US" altLang="zh-CN" baseline="-25000" dirty="0">
                  <a:ea typeface="黑体" charset="0"/>
                  <a:cs typeface="黑体" charset="0"/>
                </a:rPr>
                <a:t>1</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2</a:t>
              </a:r>
              <a:r>
                <a:rPr kumimoji="0" lang="en-US" altLang="zh-CN" dirty="0">
                  <a:ea typeface="黑体" charset="0"/>
                  <a:cs typeface="黑体" charset="0"/>
                  <a:sym typeface="Symbol" charset="0"/>
                </a:rPr>
                <a:t>A</a:t>
              </a:r>
              <a:r>
                <a:rPr kumimoji="0" lang="en-US" altLang="zh-CN" baseline="-25000" dirty="0">
                  <a:ea typeface="黑体" charset="0"/>
                  <a:cs typeface="黑体" charset="0"/>
                  <a:sym typeface="Symbol" charset="0"/>
                </a:rPr>
                <a:t>3</a:t>
              </a:r>
              <a:r>
                <a:rPr kumimoji="0" lang="en-US" altLang="zh-CN" dirty="0">
                  <a:ea typeface="黑体" charset="0"/>
                  <a:cs typeface="黑体" charset="0"/>
                  <a:sym typeface="Symbol" charset="0"/>
                </a:rPr>
                <a:t></a:t>
              </a:r>
              <a:r>
                <a:rPr kumimoji="0" lang="en-US" altLang="zh-CN" dirty="0">
                  <a:ea typeface="黑体" charset="0"/>
                  <a:cs typeface="黑体" charset="0"/>
                </a:rPr>
                <a:t>A</a:t>
              </a:r>
              <a:r>
                <a:rPr kumimoji="0" lang="en-US" altLang="zh-CN" baseline="-25000" dirty="0">
                  <a:ea typeface="黑体" charset="0"/>
                  <a:cs typeface="黑体" charset="0"/>
                </a:rPr>
                <a:t>4</a:t>
              </a:r>
              <a:r>
                <a:rPr kumimoji="0" lang="en-US" altLang="zh-CN" dirty="0">
                  <a:ea typeface="黑体" charset="0"/>
                  <a:cs typeface="黑体" charset="0"/>
                </a:rPr>
                <a:t>|</a:t>
              </a:r>
              <a:endParaRPr kumimoji="0" lang="en-US" altLang="zh-CN" dirty="0">
                <a:ea typeface="黑体" charset="0"/>
                <a:cs typeface="黑体" charset="0"/>
                <a:sym typeface="Symbol"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468313" y="333375"/>
            <a:ext cx="7543800" cy="941388"/>
          </a:xfrm>
        </p:spPr>
        <p:txBody>
          <a:bodyPr/>
          <a:lstStyle/>
          <a:p>
            <a:pPr eaLnBrk="1" hangingPunct="1"/>
            <a:r>
              <a:rPr lang="zh-CN" altLang="en-US">
                <a:latin typeface="Arial" charset="0"/>
                <a:ea typeface="黑体" charset="0"/>
              </a:rPr>
              <a:t>容斥原理的证明</a:t>
            </a:r>
          </a:p>
        </p:txBody>
      </p:sp>
      <p:sp>
        <p:nvSpPr>
          <p:cNvPr id="63490" name="Rectangle 3"/>
          <p:cNvSpPr>
            <a:spLocks noGrp="1" noChangeArrowheads="1"/>
          </p:cNvSpPr>
          <p:nvPr>
            <p:ph type="body" sz="half" idx="1"/>
          </p:nvPr>
        </p:nvSpPr>
        <p:spPr>
          <a:xfrm>
            <a:off x="250825" y="1484313"/>
            <a:ext cx="8748713" cy="4752975"/>
          </a:xfrm>
        </p:spPr>
        <p:txBody>
          <a:bodyPr/>
          <a:lstStyle/>
          <a:p>
            <a:pPr eaLnBrk="1" hangingPunct="1">
              <a:lnSpc>
                <a:spcPct val="110000"/>
              </a:lnSpc>
              <a:spcBef>
                <a:spcPct val="30000"/>
              </a:spcBef>
            </a:pPr>
            <a:r>
              <a:rPr lang="zh-CN" altLang="en-US" sz="2600">
                <a:latin typeface="Times New Roman" charset="0"/>
                <a:ea typeface="黑体" charset="0"/>
              </a:rPr>
              <a:t>公式：</a:t>
            </a:r>
            <a:endParaRPr lang="en-US" altLang="zh-CN" sz="2600" i="1">
              <a:latin typeface="Times New Roman" charset="0"/>
              <a:ea typeface="黑体" charset="0"/>
            </a:endParaRPr>
          </a:p>
          <a:p>
            <a:pPr eaLnBrk="1" hangingPunct="1">
              <a:lnSpc>
                <a:spcPct val="110000"/>
              </a:lnSpc>
              <a:spcBef>
                <a:spcPct val="40000"/>
              </a:spcBef>
            </a:pPr>
            <a:r>
              <a:rPr lang="zh-CN" altLang="en-US" sz="2800">
                <a:latin typeface="Arial" charset="0"/>
                <a:ea typeface="黑体" charset="0"/>
              </a:rPr>
              <a:t>我们证明在上述公式中</a:t>
            </a:r>
            <a:r>
              <a:rPr lang="en-US" altLang="zh-CN" sz="2800">
                <a:latin typeface="Arial" charset="0"/>
                <a:ea typeface="黑体" charset="0"/>
              </a:rPr>
              <a:t>:</a:t>
            </a:r>
          </a:p>
          <a:p>
            <a:pPr lvl="1" eaLnBrk="1" hangingPunct="1">
              <a:lnSpc>
                <a:spcPct val="110000"/>
              </a:lnSpc>
              <a:spcBef>
                <a:spcPct val="40000"/>
              </a:spcBef>
            </a:pPr>
            <a:r>
              <a:rPr lang="zh-CN" altLang="en-US" sz="2400">
                <a:latin typeface="Arial" charset="0"/>
                <a:ea typeface="黑体" charset="0"/>
              </a:rPr>
              <a:t>并集中的元素在右边式子中恰好被计数</a:t>
            </a:r>
            <a:r>
              <a:rPr lang="en-US" altLang="zh-CN" sz="2400">
                <a:latin typeface="Arial" charset="0"/>
                <a:ea typeface="黑体" charset="0"/>
              </a:rPr>
              <a:t>1</a:t>
            </a:r>
            <a:r>
              <a:rPr lang="zh-CN" altLang="en-US" sz="2400">
                <a:latin typeface="Arial" charset="0"/>
                <a:ea typeface="黑体" charset="0"/>
              </a:rPr>
              <a:t>次</a:t>
            </a:r>
            <a:endParaRPr lang="en-US" altLang="zh-CN" sz="2400">
              <a:latin typeface="Arial" charset="0"/>
              <a:ea typeface="黑体" charset="0"/>
            </a:endParaRPr>
          </a:p>
          <a:p>
            <a:pPr lvl="1" eaLnBrk="1" hangingPunct="1">
              <a:lnSpc>
                <a:spcPct val="110000"/>
              </a:lnSpc>
              <a:spcBef>
                <a:spcPct val="40000"/>
              </a:spcBef>
            </a:pPr>
            <a:r>
              <a:rPr lang="zh-CN" altLang="en-US" sz="2400">
                <a:latin typeface="Arial" charset="0"/>
                <a:ea typeface="黑体" charset="0"/>
              </a:rPr>
              <a:t>设并集中对象</a:t>
            </a:r>
            <a:r>
              <a:rPr lang="en-US" altLang="zh-CN" sz="2400">
                <a:latin typeface="Arial" charset="0"/>
                <a:ea typeface="黑体" charset="0"/>
              </a:rPr>
              <a:t>a</a:t>
            </a:r>
            <a:r>
              <a:rPr lang="zh-CN" altLang="en-US" sz="2400">
                <a:latin typeface="Arial" charset="0"/>
                <a:ea typeface="黑体" charset="0"/>
              </a:rPr>
              <a:t>出现在</a:t>
            </a:r>
            <a:r>
              <a:rPr lang="en-US" altLang="zh-CN" sz="2400">
                <a:latin typeface="Arial" charset="0"/>
                <a:ea typeface="黑体" charset="0"/>
              </a:rPr>
              <a:t>m</a:t>
            </a:r>
            <a:r>
              <a:rPr lang="zh-CN" altLang="en-US" sz="2400">
                <a:latin typeface="Arial" charset="0"/>
                <a:ea typeface="黑体" charset="0"/>
              </a:rPr>
              <a:t>个集合中</a:t>
            </a:r>
            <a:endParaRPr lang="en-US" altLang="zh-CN" sz="2400">
              <a:latin typeface="Arial" charset="0"/>
              <a:ea typeface="黑体" charset="0"/>
            </a:endParaRPr>
          </a:p>
          <a:p>
            <a:pPr lvl="1" eaLnBrk="1" hangingPunct="1">
              <a:lnSpc>
                <a:spcPct val="110000"/>
              </a:lnSpc>
              <a:spcBef>
                <a:spcPct val="40000"/>
              </a:spcBef>
            </a:pPr>
            <a:r>
              <a:rPr lang="zh-CN" altLang="en-US" sz="2400">
                <a:latin typeface="Arial" charset="0"/>
                <a:ea typeface="黑体" charset="0"/>
              </a:rPr>
              <a:t>则它在在</a:t>
            </a:r>
            <a:r>
              <a:rPr lang="en-US" altLang="zh-CN" sz="2400">
                <a:latin typeface="Arial" charset="0"/>
                <a:ea typeface="黑体" charset="0"/>
              </a:rPr>
              <a:t>S</a:t>
            </a:r>
            <a:r>
              <a:rPr lang="en-US" altLang="zh-CN" sz="2400" baseline="-25000">
                <a:latin typeface="Arial" charset="0"/>
                <a:ea typeface="黑体" charset="0"/>
              </a:rPr>
              <a:t>1</a:t>
            </a:r>
            <a:r>
              <a:rPr lang="zh-CN" altLang="en-US" sz="2400">
                <a:latin typeface="Arial" charset="0"/>
                <a:ea typeface="黑体" charset="0"/>
              </a:rPr>
              <a:t>中被计数</a:t>
            </a:r>
            <a:r>
              <a:rPr lang="en-US" altLang="zh-CN" sz="2400">
                <a:latin typeface="Arial" charset="0"/>
                <a:ea typeface="黑体" charset="0"/>
              </a:rPr>
              <a:t>m </a:t>
            </a:r>
            <a:r>
              <a:rPr lang="zh-CN" altLang="en-US" sz="2400">
                <a:latin typeface="Arial" charset="0"/>
                <a:ea typeface="黑体" charset="0"/>
              </a:rPr>
              <a:t>次，在</a:t>
            </a:r>
            <a:r>
              <a:rPr lang="en-US" altLang="zh-CN" sz="2400">
                <a:latin typeface="Arial" charset="0"/>
                <a:ea typeface="黑体" charset="0"/>
              </a:rPr>
              <a:t>S</a:t>
            </a:r>
            <a:r>
              <a:rPr lang="en-US" altLang="zh-CN" sz="2400" baseline="-25000">
                <a:latin typeface="Arial" charset="0"/>
                <a:ea typeface="黑体" charset="0"/>
              </a:rPr>
              <a:t>2</a:t>
            </a:r>
            <a:r>
              <a:rPr lang="zh-CN" altLang="en-US" sz="2400">
                <a:latin typeface="Arial" charset="0"/>
                <a:ea typeface="黑体" charset="0"/>
              </a:rPr>
              <a:t>中被计数       次 </a:t>
            </a:r>
            <a:endParaRPr lang="en-US" altLang="zh-CN" sz="2400">
              <a:latin typeface="Arial" charset="0"/>
              <a:ea typeface="黑体" charset="0"/>
            </a:endParaRPr>
          </a:p>
          <a:p>
            <a:pPr lvl="2" eaLnBrk="1" hangingPunct="1">
              <a:lnSpc>
                <a:spcPct val="110000"/>
              </a:lnSpc>
              <a:spcBef>
                <a:spcPct val="40000"/>
              </a:spcBef>
            </a:pPr>
            <a:r>
              <a:rPr lang="zh-CN" altLang="en-US" sz="2100">
                <a:latin typeface="Arial" charset="0"/>
                <a:ea typeface="黑体" charset="0"/>
              </a:rPr>
              <a:t>以</a:t>
            </a:r>
            <a:r>
              <a:rPr lang="en-US" altLang="zh-CN" sz="2100">
                <a:latin typeface="Arial" charset="0"/>
                <a:ea typeface="黑体" charset="0"/>
              </a:rPr>
              <a:t>n=4</a:t>
            </a:r>
            <a:r>
              <a:rPr lang="zh-CN" altLang="en-US" sz="2100">
                <a:latin typeface="Arial" charset="0"/>
                <a:ea typeface="黑体" charset="0"/>
              </a:rPr>
              <a:t>，</a:t>
            </a:r>
            <a:r>
              <a:rPr lang="en-US" altLang="zh-CN" sz="2100">
                <a:latin typeface="Arial" charset="0"/>
                <a:ea typeface="黑体" charset="0"/>
              </a:rPr>
              <a:t>m=3</a:t>
            </a:r>
            <a:r>
              <a:rPr lang="zh-CN" altLang="en-US" sz="2100">
                <a:latin typeface="Arial" charset="0"/>
                <a:ea typeface="黑体" charset="0"/>
              </a:rPr>
              <a:t>为例：</a:t>
            </a:r>
            <a:endParaRPr lang="en-US" altLang="zh-CN" sz="2400">
              <a:latin typeface="Arial" charset="0"/>
              <a:ea typeface="黑体" charset="0"/>
            </a:endParaRPr>
          </a:p>
        </p:txBody>
      </p:sp>
      <p:graphicFrame>
        <p:nvGraphicFramePr>
          <p:cNvPr id="63491" name="Object 4"/>
          <p:cNvGraphicFramePr>
            <a:graphicFrameLocks noChangeAspect="1"/>
          </p:cNvGraphicFramePr>
          <p:nvPr/>
        </p:nvGraphicFramePr>
        <p:xfrm>
          <a:off x="1692275" y="1268413"/>
          <a:ext cx="5926138" cy="901700"/>
        </p:xfrm>
        <a:graphic>
          <a:graphicData uri="http://schemas.openxmlformats.org/presentationml/2006/ole">
            <mc:AlternateContent xmlns:mc="http://schemas.openxmlformats.org/markup-compatibility/2006">
              <mc:Choice xmlns:v="urn:schemas-microsoft-com:vml" Requires="v">
                <p:oleObj spid="_x0000_s63528" name="公式" r:id="rId4" imgW="2933700" imgH="431800" progId="Equation.3">
                  <p:embed/>
                </p:oleObj>
              </mc:Choice>
              <mc:Fallback>
                <p:oleObj name="公式" r:id="rId4" imgW="2933700" imgH="431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268413"/>
                        <a:ext cx="5926138" cy="901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3492" name="Object 5"/>
          <p:cNvGraphicFramePr>
            <a:graphicFrameLocks noChangeAspect="1"/>
          </p:cNvGraphicFramePr>
          <p:nvPr/>
        </p:nvGraphicFramePr>
        <p:xfrm>
          <a:off x="6732588" y="3789363"/>
          <a:ext cx="546100" cy="546100"/>
        </p:xfrm>
        <a:graphic>
          <a:graphicData uri="http://schemas.openxmlformats.org/presentationml/2006/ole">
            <mc:AlternateContent xmlns:mc="http://schemas.openxmlformats.org/markup-compatibility/2006">
              <mc:Choice xmlns:v="urn:schemas-microsoft-com:vml" Requires="v">
                <p:oleObj spid="_x0000_s63529" name="公式" r:id="rId6" imgW="228600" imgH="228600" progId="Equation.3">
                  <p:embed/>
                </p:oleObj>
              </mc:Choice>
              <mc:Fallback>
                <p:oleObj name="公式" r:id="rId6" imgW="22860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3789363"/>
                        <a:ext cx="546100" cy="546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3493" name="Text Box 6"/>
          <p:cNvSpPr txBox="1">
            <a:spLocks noChangeArrowheads="1"/>
          </p:cNvSpPr>
          <p:nvPr/>
        </p:nvSpPr>
        <p:spPr bwMode="auto">
          <a:xfrm>
            <a:off x="1258888" y="4735513"/>
            <a:ext cx="6408737" cy="1646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2000">
                <a:ea typeface="黑体" charset="0"/>
                <a:cs typeface="黑体" charset="0"/>
              </a:rPr>
              <a:t>|S</a:t>
            </a:r>
            <a:r>
              <a:rPr kumimoji="0" lang="en-US" altLang="zh-CN" sz="2000" baseline="-25000">
                <a:ea typeface="黑体" charset="0"/>
                <a:cs typeface="黑体" charset="0"/>
              </a:rPr>
              <a:t>1</a:t>
            </a:r>
            <a:r>
              <a:rPr kumimoji="0" lang="en-US" altLang="zh-CN" sz="2000">
                <a:ea typeface="黑体" charset="0"/>
                <a:cs typeface="黑体" charset="0"/>
              </a:rPr>
              <a:t>|+ </a:t>
            </a:r>
            <a:r>
              <a:rPr kumimoji="0" lang="en-US" altLang="zh-CN" sz="1800">
                <a:ea typeface="黑体" charset="0"/>
                <a:cs typeface="黑体" charset="0"/>
              </a:rPr>
              <a:t>|S</a:t>
            </a:r>
            <a:r>
              <a:rPr kumimoji="0" lang="en-US" altLang="zh-CN" sz="1800" baseline="-25000">
                <a:ea typeface="黑体" charset="0"/>
                <a:cs typeface="黑体" charset="0"/>
              </a:rPr>
              <a:t>2</a:t>
            </a:r>
            <a:r>
              <a:rPr kumimoji="0" lang="en-US" altLang="zh-CN" sz="1800">
                <a:ea typeface="黑体" charset="0"/>
                <a:cs typeface="黑体" charset="0"/>
              </a:rPr>
              <a:t>|+ |S</a:t>
            </a:r>
            <a:r>
              <a:rPr kumimoji="0" lang="en-US" altLang="zh-CN" sz="1800" baseline="-25000">
                <a:ea typeface="黑体" charset="0"/>
                <a:cs typeface="黑体" charset="0"/>
              </a:rPr>
              <a:t>3</a:t>
            </a:r>
            <a:r>
              <a:rPr kumimoji="0" lang="en-US" altLang="zh-CN" sz="1800">
                <a:ea typeface="黑体" charset="0"/>
                <a:cs typeface="黑体" charset="0"/>
              </a:rPr>
              <a:t>|+ |S</a:t>
            </a:r>
            <a:r>
              <a:rPr kumimoji="0" lang="en-US" altLang="zh-CN" sz="1800" baseline="-25000">
                <a:ea typeface="黑体" charset="0"/>
                <a:cs typeface="黑体" charset="0"/>
              </a:rPr>
              <a:t>4</a:t>
            </a:r>
            <a:r>
              <a:rPr kumimoji="0" lang="en-US" altLang="zh-CN" sz="1800">
                <a:ea typeface="黑体" charset="0"/>
                <a:cs typeface="黑体" charset="0"/>
              </a:rPr>
              <a:t>|</a:t>
            </a:r>
          </a:p>
          <a:p>
            <a:pPr eaLnBrk="1" hangingPunct="1">
              <a:spcBef>
                <a:spcPct val="50000"/>
              </a:spcBef>
            </a:pPr>
            <a:r>
              <a:rPr kumimoji="0" lang="en-US" altLang="zh-CN" sz="1800">
                <a:ea typeface="黑体" charset="0"/>
                <a:cs typeface="黑体" charset="0"/>
              </a:rPr>
              <a:t>    - </a:t>
            </a:r>
            <a:r>
              <a:rPr kumimoji="0" lang="en-US" altLang="zh-CN" sz="1800" b="1">
                <a:solidFill>
                  <a:srgbClr val="FF0000"/>
                </a:solidFill>
                <a:ea typeface="黑体" charset="0"/>
                <a:cs typeface="黑体" charset="0"/>
              </a:rPr>
              <a:t>(|S</a:t>
            </a:r>
            <a:r>
              <a:rPr kumimoji="0" lang="en-US" altLang="zh-CN" sz="1800" b="1" baseline="-25000">
                <a:solidFill>
                  <a:srgbClr val="FF0000"/>
                </a:solidFill>
                <a:ea typeface="黑体" charset="0"/>
                <a:cs typeface="黑体" charset="0"/>
              </a:rPr>
              <a:t>1</a:t>
            </a:r>
            <a:r>
              <a:rPr kumimoji="0" lang="en-US" altLang="zh-CN" sz="1800" b="1">
                <a:solidFill>
                  <a:srgbClr val="FF0000"/>
                </a:solidFill>
                <a:ea typeface="黑体" charset="0"/>
                <a:cs typeface="黑体" charset="0"/>
                <a:sym typeface="Symbol" charset="0"/>
              </a:rPr>
              <a:t>S</a:t>
            </a:r>
            <a:r>
              <a:rPr kumimoji="0" lang="en-US" altLang="zh-CN" sz="1800" b="1" baseline="-25000">
                <a:solidFill>
                  <a:srgbClr val="FF0000"/>
                </a:solidFill>
                <a:ea typeface="黑体" charset="0"/>
                <a:cs typeface="黑体" charset="0"/>
                <a:sym typeface="Symbol" charset="0"/>
              </a:rPr>
              <a:t>2</a:t>
            </a:r>
            <a:r>
              <a:rPr kumimoji="0" lang="en-US" altLang="zh-CN" sz="1800" b="1">
                <a:solidFill>
                  <a:srgbClr val="FF0000"/>
                </a:solidFill>
                <a:ea typeface="黑体" charset="0"/>
                <a:cs typeface="黑体" charset="0"/>
                <a:sym typeface="Symbol" charset="0"/>
              </a:rPr>
              <a:t>|+</a:t>
            </a:r>
            <a:r>
              <a:rPr kumimoji="0" lang="en-US" altLang="zh-CN" sz="1800" b="1">
                <a:solidFill>
                  <a:srgbClr val="FF0000"/>
                </a:solidFill>
                <a:ea typeface="黑体" charset="0"/>
                <a:cs typeface="黑体" charset="0"/>
              </a:rPr>
              <a:t>|S</a:t>
            </a:r>
            <a:r>
              <a:rPr kumimoji="0" lang="en-US" altLang="zh-CN" sz="1800" b="1" baseline="-25000">
                <a:solidFill>
                  <a:srgbClr val="FF0000"/>
                </a:solidFill>
                <a:ea typeface="黑体" charset="0"/>
                <a:cs typeface="黑体" charset="0"/>
              </a:rPr>
              <a:t>1</a:t>
            </a:r>
            <a:r>
              <a:rPr kumimoji="0" lang="en-US" altLang="zh-CN" sz="1800" b="1">
                <a:solidFill>
                  <a:srgbClr val="FF0000"/>
                </a:solidFill>
                <a:ea typeface="黑体" charset="0"/>
                <a:cs typeface="黑体" charset="0"/>
                <a:sym typeface="Symbol" charset="0"/>
              </a:rPr>
              <a:t>S</a:t>
            </a:r>
            <a:r>
              <a:rPr kumimoji="0" lang="en-US" altLang="zh-CN" sz="1800" b="1" baseline="-25000">
                <a:solidFill>
                  <a:srgbClr val="FF0000"/>
                </a:solidFill>
                <a:ea typeface="黑体" charset="0"/>
                <a:cs typeface="黑体" charset="0"/>
                <a:sym typeface="Symbol" charset="0"/>
              </a:rPr>
              <a:t>3</a:t>
            </a:r>
            <a:r>
              <a:rPr kumimoji="0" lang="en-US" altLang="zh-CN" sz="1800" b="1">
                <a:solidFill>
                  <a:srgbClr val="FF0000"/>
                </a:solidFill>
                <a:ea typeface="黑体" charset="0"/>
                <a:cs typeface="黑体" charset="0"/>
                <a:sym typeface="Symbol" charset="0"/>
              </a:rPr>
              <a:t>|+</a:t>
            </a:r>
            <a:r>
              <a:rPr kumimoji="0" lang="en-US" altLang="zh-CN" sz="1800" b="1">
                <a:solidFill>
                  <a:srgbClr val="FF0000"/>
                </a:solidFill>
                <a:ea typeface="黑体" charset="0"/>
                <a:cs typeface="黑体" charset="0"/>
              </a:rPr>
              <a:t>|S</a:t>
            </a:r>
            <a:r>
              <a:rPr kumimoji="0" lang="en-US" altLang="zh-CN" sz="1800" b="1" baseline="-25000">
                <a:solidFill>
                  <a:srgbClr val="FF0000"/>
                </a:solidFill>
                <a:ea typeface="黑体" charset="0"/>
                <a:cs typeface="黑体" charset="0"/>
              </a:rPr>
              <a:t>1</a:t>
            </a:r>
            <a:r>
              <a:rPr kumimoji="0" lang="en-US" altLang="zh-CN" sz="1800" b="1">
                <a:solidFill>
                  <a:srgbClr val="FF0000"/>
                </a:solidFill>
                <a:ea typeface="黑体" charset="0"/>
                <a:cs typeface="黑体" charset="0"/>
                <a:sym typeface="Symbol" charset="0"/>
              </a:rPr>
              <a:t>S</a:t>
            </a:r>
            <a:r>
              <a:rPr kumimoji="0" lang="en-US" altLang="zh-CN" sz="1800" b="1" baseline="-25000">
                <a:solidFill>
                  <a:srgbClr val="FF0000"/>
                </a:solidFill>
                <a:ea typeface="黑体" charset="0"/>
                <a:cs typeface="黑体" charset="0"/>
                <a:sym typeface="Symbol" charset="0"/>
              </a:rPr>
              <a:t>4</a:t>
            </a:r>
            <a:r>
              <a:rPr kumimoji="0" lang="en-US" altLang="zh-CN" sz="1800" b="1">
                <a:solidFill>
                  <a:srgbClr val="FF0000"/>
                </a:solidFill>
                <a:ea typeface="黑体" charset="0"/>
                <a:cs typeface="黑体" charset="0"/>
                <a:sym typeface="Symbol" charset="0"/>
              </a:rPr>
              <a:t>|+</a:t>
            </a:r>
            <a:r>
              <a:rPr kumimoji="0" lang="en-US" altLang="zh-CN" sz="1800" b="1">
                <a:solidFill>
                  <a:srgbClr val="FF0000"/>
                </a:solidFill>
                <a:ea typeface="黑体" charset="0"/>
                <a:cs typeface="黑体" charset="0"/>
              </a:rPr>
              <a:t>|S</a:t>
            </a:r>
            <a:r>
              <a:rPr kumimoji="0" lang="en-US" altLang="zh-CN" sz="1800" b="1" baseline="-25000">
                <a:solidFill>
                  <a:srgbClr val="FF0000"/>
                </a:solidFill>
                <a:ea typeface="黑体" charset="0"/>
                <a:cs typeface="黑体" charset="0"/>
              </a:rPr>
              <a:t>2</a:t>
            </a:r>
            <a:r>
              <a:rPr kumimoji="0" lang="en-US" altLang="zh-CN" sz="1800" b="1">
                <a:solidFill>
                  <a:srgbClr val="FF0000"/>
                </a:solidFill>
                <a:ea typeface="黑体" charset="0"/>
                <a:cs typeface="黑体" charset="0"/>
                <a:sym typeface="Symbol" charset="0"/>
              </a:rPr>
              <a:t>S</a:t>
            </a:r>
            <a:r>
              <a:rPr kumimoji="0" lang="en-US" altLang="zh-CN" sz="1800" b="1" baseline="-25000">
                <a:solidFill>
                  <a:srgbClr val="FF0000"/>
                </a:solidFill>
                <a:ea typeface="黑体" charset="0"/>
                <a:cs typeface="黑体" charset="0"/>
                <a:sym typeface="Symbol" charset="0"/>
              </a:rPr>
              <a:t>3</a:t>
            </a:r>
            <a:r>
              <a:rPr kumimoji="0" lang="en-US" altLang="zh-CN" sz="1800" b="1">
                <a:solidFill>
                  <a:srgbClr val="FF0000"/>
                </a:solidFill>
                <a:ea typeface="黑体" charset="0"/>
                <a:cs typeface="黑体" charset="0"/>
                <a:sym typeface="Symbol" charset="0"/>
              </a:rPr>
              <a:t>|+</a:t>
            </a:r>
            <a:r>
              <a:rPr kumimoji="0" lang="en-US" altLang="zh-CN" sz="1800" b="1">
                <a:solidFill>
                  <a:srgbClr val="FF0000"/>
                </a:solidFill>
                <a:ea typeface="黑体" charset="0"/>
                <a:cs typeface="黑体" charset="0"/>
              </a:rPr>
              <a:t>|S</a:t>
            </a:r>
            <a:r>
              <a:rPr kumimoji="0" lang="en-US" altLang="zh-CN" sz="1800" b="1" baseline="-25000">
                <a:solidFill>
                  <a:srgbClr val="FF0000"/>
                </a:solidFill>
                <a:ea typeface="黑体" charset="0"/>
                <a:cs typeface="黑体" charset="0"/>
              </a:rPr>
              <a:t>2</a:t>
            </a:r>
            <a:r>
              <a:rPr kumimoji="0" lang="en-US" altLang="zh-CN" sz="1800" b="1">
                <a:solidFill>
                  <a:srgbClr val="FF0000"/>
                </a:solidFill>
                <a:ea typeface="黑体" charset="0"/>
                <a:cs typeface="黑体" charset="0"/>
                <a:sym typeface="Symbol" charset="0"/>
              </a:rPr>
              <a:t>S</a:t>
            </a:r>
            <a:r>
              <a:rPr kumimoji="0" lang="en-US" altLang="zh-CN" sz="1800" b="1" baseline="-25000">
                <a:solidFill>
                  <a:srgbClr val="FF0000"/>
                </a:solidFill>
                <a:ea typeface="黑体" charset="0"/>
                <a:cs typeface="黑体" charset="0"/>
                <a:sym typeface="Symbol" charset="0"/>
              </a:rPr>
              <a:t>4</a:t>
            </a:r>
            <a:r>
              <a:rPr kumimoji="0" lang="en-US" altLang="zh-CN" sz="1800" b="1">
                <a:solidFill>
                  <a:srgbClr val="FF0000"/>
                </a:solidFill>
                <a:ea typeface="黑体" charset="0"/>
                <a:cs typeface="黑体" charset="0"/>
                <a:sym typeface="Symbol" charset="0"/>
              </a:rPr>
              <a:t>|+|S</a:t>
            </a:r>
            <a:r>
              <a:rPr kumimoji="0" lang="en-US" altLang="zh-CN" sz="1800" b="1" baseline="-25000">
                <a:solidFill>
                  <a:srgbClr val="FF0000"/>
                </a:solidFill>
                <a:ea typeface="黑体" charset="0"/>
                <a:cs typeface="黑体" charset="0"/>
                <a:sym typeface="Symbol" charset="0"/>
              </a:rPr>
              <a:t>3</a:t>
            </a:r>
            <a:r>
              <a:rPr kumimoji="0" lang="en-US" altLang="zh-CN" sz="1800" b="1">
                <a:solidFill>
                  <a:srgbClr val="FF0000"/>
                </a:solidFill>
                <a:ea typeface="黑体" charset="0"/>
                <a:cs typeface="黑体" charset="0"/>
                <a:sym typeface="Symbol" charset="0"/>
              </a:rPr>
              <a:t>S</a:t>
            </a:r>
            <a:r>
              <a:rPr kumimoji="0" lang="en-US" altLang="zh-CN" sz="1800" b="1" baseline="-25000">
                <a:solidFill>
                  <a:srgbClr val="FF0000"/>
                </a:solidFill>
                <a:ea typeface="黑体" charset="0"/>
                <a:cs typeface="黑体" charset="0"/>
                <a:sym typeface="Symbol" charset="0"/>
              </a:rPr>
              <a:t>4</a:t>
            </a:r>
            <a:r>
              <a:rPr kumimoji="0" lang="en-US" altLang="zh-CN" sz="1800" b="1">
                <a:solidFill>
                  <a:srgbClr val="FF0000"/>
                </a:solidFill>
                <a:ea typeface="黑体" charset="0"/>
                <a:cs typeface="黑体" charset="0"/>
                <a:sym typeface="Symbol" charset="0"/>
              </a:rPr>
              <a:t>|</a:t>
            </a:r>
            <a:r>
              <a:rPr kumimoji="0" lang="en-US" altLang="zh-CN" sz="1800" b="1">
                <a:solidFill>
                  <a:srgbClr val="FF0000"/>
                </a:solidFill>
                <a:ea typeface="黑体" charset="0"/>
                <a:cs typeface="黑体" charset="0"/>
              </a:rPr>
              <a:t>) </a:t>
            </a:r>
          </a:p>
          <a:p>
            <a:pPr eaLnBrk="1" hangingPunct="1">
              <a:spcBef>
                <a:spcPct val="50000"/>
              </a:spcBef>
            </a:pPr>
            <a:r>
              <a:rPr kumimoji="0" lang="en-US" altLang="zh-CN" sz="1800">
                <a:ea typeface="黑体" charset="0"/>
                <a:cs typeface="黑体" charset="0"/>
              </a:rPr>
              <a:t>     + (|S</a:t>
            </a:r>
            <a:r>
              <a:rPr kumimoji="0" lang="en-US" altLang="zh-CN" sz="1800" baseline="-25000">
                <a:ea typeface="黑体" charset="0"/>
                <a:cs typeface="黑体" charset="0"/>
              </a:rPr>
              <a:t>1</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2</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3</a:t>
            </a:r>
            <a:r>
              <a:rPr kumimoji="0" lang="en-US" altLang="zh-CN" sz="1800">
                <a:ea typeface="黑体" charset="0"/>
                <a:cs typeface="黑体" charset="0"/>
              </a:rPr>
              <a:t>|+|S</a:t>
            </a:r>
            <a:r>
              <a:rPr kumimoji="0" lang="en-US" altLang="zh-CN" sz="1800" baseline="-25000">
                <a:ea typeface="黑体" charset="0"/>
                <a:cs typeface="黑体" charset="0"/>
              </a:rPr>
              <a:t>1</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2</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4</a:t>
            </a:r>
            <a:r>
              <a:rPr kumimoji="0" lang="en-US" altLang="zh-CN" sz="1800">
                <a:ea typeface="黑体" charset="0"/>
                <a:cs typeface="黑体" charset="0"/>
                <a:sym typeface="Symbol" charset="0"/>
              </a:rPr>
              <a:t>|+</a:t>
            </a:r>
            <a:r>
              <a:rPr kumimoji="0" lang="en-US" altLang="zh-CN" sz="1800">
                <a:ea typeface="黑体" charset="0"/>
                <a:cs typeface="黑体" charset="0"/>
              </a:rPr>
              <a:t>|S</a:t>
            </a:r>
            <a:r>
              <a:rPr kumimoji="0" lang="en-US" altLang="zh-CN" sz="1800" baseline="-25000">
                <a:ea typeface="黑体" charset="0"/>
                <a:cs typeface="黑体" charset="0"/>
              </a:rPr>
              <a:t>1</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3</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4</a:t>
            </a:r>
            <a:r>
              <a:rPr kumimoji="0" lang="en-US" altLang="zh-CN" sz="1800">
                <a:ea typeface="黑体" charset="0"/>
                <a:cs typeface="黑体" charset="0"/>
              </a:rPr>
              <a:t>|+|S</a:t>
            </a:r>
            <a:r>
              <a:rPr kumimoji="0" lang="en-US" altLang="zh-CN" sz="1800" baseline="-25000">
                <a:ea typeface="黑体" charset="0"/>
                <a:cs typeface="黑体" charset="0"/>
              </a:rPr>
              <a:t>2</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3</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4</a:t>
            </a:r>
            <a:r>
              <a:rPr kumimoji="0" lang="en-US" altLang="zh-CN" sz="1800">
                <a:ea typeface="黑体" charset="0"/>
                <a:cs typeface="黑体" charset="0"/>
                <a:sym typeface="Symbol" charset="0"/>
              </a:rPr>
              <a:t>|) </a:t>
            </a:r>
          </a:p>
          <a:p>
            <a:pPr eaLnBrk="1" hangingPunct="1">
              <a:spcBef>
                <a:spcPct val="50000"/>
              </a:spcBef>
            </a:pPr>
            <a:r>
              <a:rPr kumimoji="0" lang="en-US" altLang="zh-CN" sz="1800">
                <a:ea typeface="黑体" charset="0"/>
                <a:cs typeface="黑体" charset="0"/>
                <a:sym typeface="Symbol" charset="0"/>
              </a:rPr>
              <a:t>    - </a:t>
            </a:r>
            <a:r>
              <a:rPr kumimoji="0" lang="en-US" altLang="zh-CN" sz="1800">
                <a:ea typeface="黑体" charset="0"/>
                <a:cs typeface="黑体" charset="0"/>
              </a:rPr>
              <a:t>|S</a:t>
            </a:r>
            <a:r>
              <a:rPr kumimoji="0" lang="en-US" altLang="zh-CN" sz="1800" baseline="-25000">
                <a:ea typeface="黑体" charset="0"/>
                <a:cs typeface="黑体" charset="0"/>
              </a:rPr>
              <a:t>1</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2</a:t>
            </a:r>
            <a:r>
              <a:rPr kumimoji="0" lang="en-US" altLang="zh-CN" sz="1800">
                <a:ea typeface="黑体" charset="0"/>
                <a:cs typeface="黑体" charset="0"/>
                <a:sym typeface="Symbol" charset="0"/>
              </a:rPr>
              <a:t>S</a:t>
            </a:r>
            <a:r>
              <a:rPr kumimoji="0" lang="en-US" altLang="zh-CN" sz="1800" baseline="-25000">
                <a:ea typeface="黑体" charset="0"/>
                <a:cs typeface="黑体" charset="0"/>
                <a:sym typeface="Symbol" charset="0"/>
              </a:rPr>
              <a:t>3</a:t>
            </a:r>
            <a:r>
              <a:rPr kumimoji="0" lang="en-US" altLang="zh-CN" sz="1800">
                <a:ea typeface="黑体" charset="0"/>
                <a:cs typeface="黑体" charset="0"/>
                <a:sym typeface="Symbol" charset="0"/>
              </a:rPr>
              <a:t></a:t>
            </a:r>
            <a:r>
              <a:rPr kumimoji="0" lang="en-US" altLang="zh-CN" sz="1800">
                <a:ea typeface="黑体" charset="0"/>
                <a:cs typeface="黑体" charset="0"/>
              </a:rPr>
              <a:t>S</a:t>
            </a:r>
            <a:r>
              <a:rPr kumimoji="0" lang="en-US" altLang="zh-CN" sz="1800" baseline="-25000">
                <a:ea typeface="黑体" charset="0"/>
                <a:cs typeface="黑体" charset="0"/>
              </a:rPr>
              <a:t>4</a:t>
            </a:r>
            <a:r>
              <a:rPr kumimoji="0" lang="en-US" altLang="zh-CN" sz="1800">
                <a:ea typeface="黑体" charset="0"/>
                <a:cs typeface="黑体" charset="0"/>
              </a:rPr>
              <a:t>|</a:t>
            </a:r>
            <a:endParaRPr kumimoji="0" lang="en-US" altLang="zh-CN" sz="1800">
              <a:ea typeface="黑体" charset="0"/>
              <a:cs typeface="黑体" charset="0"/>
              <a:sym typeface="Symbol"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468313" y="333375"/>
            <a:ext cx="7543800" cy="941388"/>
          </a:xfrm>
        </p:spPr>
        <p:txBody>
          <a:bodyPr/>
          <a:lstStyle/>
          <a:p>
            <a:pPr eaLnBrk="1" hangingPunct="1"/>
            <a:r>
              <a:rPr lang="zh-CN" altLang="en-US">
                <a:latin typeface="Arial" charset="0"/>
                <a:ea typeface="黑体" charset="0"/>
              </a:rPr>
              <a:t>容斥原理的证明</a:t>
            </a:r>
          </a:p>
        </p:txBody>
      </p:sp>
      <p:sp>
        <p:nvSpPr>
          <p:cNvPr id="65538" name="Rectangle 3"/>
          <p:cNvSpPr>
            <a:spLocks noGrp="1" noChangeArrowheads="1"/>
          </p:cNvSpPr>
          <p:nvPr>
            <p:ph type="body" sz="half" idx="1"/>
          </p:nvPr>
        </p:nvSpPr>
        <p:spPr>
          <a:xfrm>
            <a:off x="250825" y="1484313"/>
            <a:ext cx="8748713" cy="4752975"/>
          </a:xfrm>
        </p:spPr>
        <p:txBody>
          <a:bodyPr/>
          <a:lstStyle/>
          <a:p>
            <a:pPr eaLnBrk="1" hangingPunct="1">
              <a:lnSpc>
                <a:spcPct val="110000"/>
              </a:lnSpc>
              <a:spcBef>
                <a:spcPct val="30000"/>
              </a:spcBef>
            </a:pPr>
            <a:r>
              <a:rPr lang="zh-CN" altLang="en-US" sz="2600">
                <a:latin typeface="Times New Roman" charset="0"/>
                <a:ea typeface="黑体" charset="0"/>
              </a:rPr>
              <a:t>公式：</a:t>
            </a:r>
            <a:endParaRPr lang="en-US" altLang="zh-CN" sz="2600" i="1">
              <a:latin typeface="Times New Roman" charset="0"/>
              <a:ea typeface="黑体" charset="0"/>
            </a:endParaRPr>
          </a:p>
          <a:p>
            <a:pPr eaLnBrk="1" hangingPunct="1">
              <a:lnSpc>
                <a:spcPct val="110000"/>
              </a:lnSpc>
              <a:spcBef>
                <a:spcPct val="40000"/>
              </a:spcBef>
            </a:pPr>
            <a:r>
              <a:rPr lang="zh-CN" altLang="en-US" sz="2800">
                <a:latin typeface="Arial" charset="0"/>
                <a:ea typeface="黑体" charset="0"/>
              </a:rPr>
              <a:t>我们证明并集中的元素在右边式子中恰好被计数</a:t>
            </a:r>
            <a:r>
              <a:rPr lang="en-US" altLang="zh-CN" sz="2800">
                <a:latin typeface="Arial" charset="0"/>
                <a:ea typeface="黑体" charset="0"/>
              </a:rPr>
              <a:t>1</a:t>
            </a:r>
            <a:r>
              <a:rPr lang="zh-CN" altLang="en-US" sz="2800">
                <a:latin typeface="Arial" charset="0"/>
                <a:ea typeface="黑体" charset="0"/>
              </a:rPr>
              <a:t>次</a:t>
            </a:r>
            <a:endParaRPr lang="en-US" altLang="zh-CN" sz="2800">
              <a:latin typeface="Arial" charset="0"/>
              <a:ea typeface="黑体" charset="0"/>
            </a:endParaRPr>
          </a:p>
          <a:p>
            <a:pPr lvl="1" eaLnBrk="1" hangingPunct="1">
              <a:lnSpc>
                <a:spcPct val="110000"/>
              </a:lnSpc>
              <a:spcBef>
                <a:spcPct val="40000"/>
              </a:spcBef>
            </a:pPr>
            <a:r>
              <a:rPr lang="zh-CN" altLang="en-US" sz="2400">
                <a:latin typeface="Arial" charset="0"/>
                <a:ea typeface="黑体" charset="0"/>
              </a:rPr>
              <a:t>设并集中对象</a:t>
            </a:r>
            <a:r>
              <a:rPr lang="en-US" altLang="zh-CN" sz="2400">
                <a:latin typeface="Arial" charset="0"/>
                <a:ea typeface="黑体" charset="0"/>
              </a:rPr>
              <a:t>a</a:t>
            </a:r>
            <a:r>
              <a:rPr lang="zh-CN" altLang="en-US" sz="2400">
                <a:latin typeface="Arial" charset="0"/>
                <a:ea typeface="黑体" charset="0"/>
              </a:rPr>
              <a:t>出现在</a:t>
            </a:r>
            <a:r>
              <a:rPr lang="en-US" altLang="zh-CN" sz="2400">
                <a:latin typeface="Arial" charset="0"/>
                <a:ea typeface="黑体" charset="0"/>
              </a:rPr>
              <a:t>m</a:t>
            </a:r>
            <a:r>
              <a:rPr lang="zh-CN" altLang="en-US" sz="2400">
                <a:latin typeface="Arial" charset="0"/>
                <a:ea typeface="黑体" charset="0"/>
              </a:rPr>
              <a:t>个集合中</a:t>
            </a:r>
            <a:endParaRPr lang="en-US" altLang="zh-CN" sz="2400">
              <a:latin typeface="Arial" charset="0"/>
              <a:ea typeface="黑体" charset="0"/>
            </a:endParaRPr>
          </a:p>
          <a:p>
            <a:pPr lvl="1" eaLnBrk="1" hangingPunct="1">
              <a:lnSpc>
                <a:spcPct val="110000"/>
              </a:lnSpc>
              <a:spcBef>
                <a:spcPct val="40000"/>
              </a:spcBef>
            </a:pPr>
            <a:r>
              <a:rPr lang="zh-CN" altLang="en-US" sz="2400">
                <a:latin typeface="Arial" charset="0"/>
                <a:ea typeface="黑体" charset="0"/>
              </a:rPr>
              <a:t>则它在在</a:t>
            </a:r>
            <a:r>
              <a:rPr lang="en-US" altLang="zh-CN" sz="2400">
                <a:latin typeface="Arial" charset="0"/>
                <a:ea typeface="黑体" charset="0"/>
              </a:rPr>
              <a:t>S</a:t>
            </a:r>
            <a:r>
              <a:rPr lang="en-US" altLang="zh-CN" sz="2400" baseline="-25000">
                <a:latin typeface="Arial" charset="0"/>
                <a:ea typeface="黑体" charset="0"/>
              </a:rPr>
              <a:t>1</a:t>
            </a:r>
            <a:r>
              <a:rPr lang="zh-CN" altLang="en-US" sz="2400">
                <a:latin typeface="Arial" charset="0"/>
                <a:ea typeface="黑体" charset="0"/>
              </a:rPr>
              <a:t>中被计数</a:t>
            </a:r>
            <a:r>
              <a:rPr lang="en-US" altLang="zh-CN" sz="2400">
                <a:latin typeface="Arial" charset="0"/>
                <a:ea typeface="黑体" charset="0"/>
              </a:rPr>
              <a:t>m </a:t>
            </a:r>
            <a:r>
              <a:rPr lang="zh-CN" altLang="en-US" sz="2400">
                <a:latin typeface="Arial" charset="0"/>
                <a:ea typeface="黑体" charset="0"/>
              </a:rPr>
              <a:t>次，在</a:t>
            </a:r>
            <a:r>
              <a:rPr lang="en-US" altLang="zh-CN" sz="2400">
                <a:latin typeface="Arial" charset="0"/>
                <a:ea typeface="黑体" charset="0"/>
              </a:rPr>
              <a:t>S</a:t>
            </a:r>
            <a:r>
              <a:rPr lang="en-US" altLang="zh-CN" sz="2400" baseline="-25000">
                <a:latin typeface="Times New Roman" charset="0"/>
                <a:ea typeface="黑体" charset="0"/>
              </a:rPr>
              <a:t>k</a:t>
            </a:r>
            <a:r>
              <a:rPr lang="zh-CN" altLang="en-US" sz="2400">
                <a:latin typeface="Arial" charset="0"/>
                <a:ea typeface="黑体" charset="0"/>
              </a:rPr>
              <a:t>中被计数       次 </a:t>
            </a:r>
            <a:endParaRPr lang="en-US" altLang="zh-CN" sz="2400">
              <a:latin typeface="Arial" charset="0"/>
              <a:ea typeface="黑体" charset="0"/>
            </a:endParaRPr>
          </a:p>
        </p:txBody>
      </p:sp>
      <p:graphicFrame>
        <p:nvGraphicFramePr>
          <p:cNvPr id="65539" name="Object 4"/>
          <p:cNvGraphicFramePr>
            <a:graphicFrameLocks noChangeAspect="1"/>
          </p:cNvGraphicFramePr>
          <p:nvPr/>
        </p:nvGraphicFramePr>
        <p:xfrm>
          <a:off x="1692275" y="1268413"/>
          <a:ext cx="5926138" cy="901700"/>
        </p:xfrm>
        <a:graphic>
          <a:graphicData uri="http://schemas.openxmlformats.org/presentationml/2006/ole">
            <mc:AlternateContent xmlns:mc="http://schemas.openxmlformats.org/markup-compatibility/2006">
              <mc:Choice xmlns:v="urn:schemas-microsoft-com:vml" Requires="v">
                <p:oleObj spid="_x0000_s65575" name="公式" r:id="rId4" imgW="2933700" imgH="431800" progId="Equation.3">
                  <p:embed/>
                </p:oleObj>
              </mc:Choice>
              <mc:Fallback>
                <p:oleObj name="公式" r:id="rId4" imgW="2933700" imgH="431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268413"/>
                        <a:ext cx="5926138" cy="901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5540" name="Object 4"/>
          <p:cNvGraphicFramePr>
            <a:graphicFrameLocks noChangeAspect="1"/>
          </p:cNvGraphicFramePr>
          <p:nvPr/>
        </p:nvGraphicFramePr>
        <p:xfrm>
          <a:off x="6659563" y="3213100"/>
          <a:ext cx="574675" cy="606425"/>
        </p:xfrm>
        <a:graphic>
          <a:graphicData uri="http://schemas.openxmlformats.org/presentationml/2006/ole">
            <mc:AlternateContent xmlns:mc="http://schemas.openxmlformats.org/markup-compatibility/2006">
              <mc:Choice xmlns:v="urn:schemas-microsoft-com:vml" Requires="v">
                <p:oleObj spid="_x0000_s65576" name="公式" r:id="rId6" imgW="228600" imgH="241300" progId="Equation.3">
                  <p:embed/>
                </p:oleObj>
              </mc:Choice>
              <mc:Fallback>
                <p:oleObj name="公式" r:id="rId6" imgW="228600" imgH="2413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3213100"/>
                        <a:ext cx="574675" cy="606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468313" y="333375"/>
            <a:ext cx="7543800" cy="941388"/>
          </a:xfrm>
        </p:spPr>
        <p:txBody>
          <a:bodyPr/>
          <a:lstStyle/>
          <a:p>
            <a:pPr eaLnBrk="1" hangingPunct="1"/>
            <a:r>
              <a:rPr lang="zh-CN" altLang="en-US">
                <a:latin typeface="Arial" charset="0"/>
                <a:ea typeface="黑体" charset="0"/>
              </a:rPr>
              <a:t>容斥原理的证明</a:t>
            </a:r>
          </a:p>
        </p:txBody>
      </p:sp>
      <p:sp>
        <p:nvSpPr>
          <p:cNvPr id="67586" name="Rectangle 3"/>
          <p:cNvSpPr>
            <a:spLocks noGrp="1" noChangeArrowheads="1"/>
          </p:cNvSpPr>
          <p:nvPr>
            <p:ph type="body" sz="half" idx="1"/>
          </p:nvPr>
        </p:nvSpPr>
        <p:spPr>
          <a:xfrm>
            <a:off x="395288" y="1484313"/>
            <a:ext cx="8435975" cy="4897437"/>
          </a:xfrm>
        </p:spPr>
        <p:txBody>
          <a:bodyPr/>
          <a:lstStyle/>
          <a:p>
            <a:pPr eaLnBrk="1" hangingPunct="1">
              <a:lnSpc>
                <a:spcPct val="110000"/>
              </a:lnSpc>
              <a:spcBef>
                <a:spcPct val="30000"/>
              </a:spcBef>
            </a:pPr>
            <a:r>
              <a:rPr lang="zh-CN" altLang="en-US" sz="2600" dirty="0">
                <a:latin typeface="Times New Roman" charset="0"/>
                <a:ea typeface="黑体" charset="0"/>
              </a:rPr>
              <a:t>计数公式：</a:t>
            </a:r>
            <a:endParaRPr lang="en-US" altLang="zh-CN" sz="2600" i="1" dirty="0">
              <a:latin typeface="Times New Roman" charset="0"/>
              <a:ea typeface="黑体" charset="0"/>
            </a:endParaRPr>
          </a:p>
          <a:p>
            <a:pPr eaLnBrk="1" hangingPunct="1">
              <a:lnSpc>
                <a:spcPct val="110000"/>
              </a:lnSpc>
              <a:spcBef>
                <a:spcPct val="40000"/>
              </a:spcBef>
            </a:pPr>
            <a:r>
              <a:rPr lang="zh-CN" altLang="en-US" sz="2600" dirty="0">
                <a:latin typeface="Times New Roman" charset="0"/>
                <a:ea typeface="黑体" charset="0"/>
              </a:rPr>
              <a:t>第二步：满足</a:t>
            </a:r>
            <a:r>
              <a:rPr lang="en-US" altLang="zh-CN" sz="2600" dirty="0">
                <a:latin typeface="Times New Roman" charset="0"/>
                <a:ea typeface="黑体" charset="0"/>
              </a:rPr>
              <a:t>1</a:t>
            </a:r>
            <a:r>
              <a:rPr lang="zh-CN" altLang="en-US" sz="2600" dirty="0">
                <a:latin typeface="Times New Roman" charset="0"/>
                <a:ea typeface="黑体" charset="0"/>
              </a:rPr>
              <a:t>个或多个性质的元素恰好被计数</a:t>
            </a:r>
            <a:r>
              <a:rPr lang="en-US" altLang="zh-CN" sz="2600" dirty="0">
                <a:latin typeface="Times New Roman" charset="0"/>
                <a:ea typeface="黑体" charset="0"/>
              </a:rPr>
              <a:t>0</a:t>
            </a:r>
            <a:r>
              <a:rPr lang="zh-CN" altLang="en-US" sz="2600" dirty="0">
                <a:latin typeface="Times New Roman" charset="0"/>
                <a:ea typeface="黑体" charset="0"/>
              </a:rPr>
              <a:t>次：</a:t>
            </a:r>
            <a:endParaRPr lang="en-US" altLang="zh-CN" sz="2600" dirty="0">
              <a:latin typeface="Times New Roman" charset="0"/>
              <a:ea typeface="黑体" charset="0"/>
            </a:endParaRPr>
          </a:p>
          <a:p>
            <a:pPr lvl="1" eaLnBrk="1" hangingPunct="1">
              <a:lnSpc>
                <a:spcPct val="110000"/>
              </a:lnSpc>
              <a:spcBef>
                <a:spcPct val="40000"/>
              </a:spcBef>
            </a:pPr>
            <a:r>
              <a:rPr lang="zh-CN" altLang="en-US" sz="2400" dirty="0">
                <a:latin typeface="Arial" charset="0"/>
                <a:ea typeface="黑体" charset="0"/>
              </a:rPr>
              <a:t>设对象</a:t>
            </a:r>
            <a:r>
              <a:rPr lang="en-US" altLang="zh-CN" sz="2400" dirty="0">
                <a:latin typeface="Arial" charset="0"/>
                <a:ea typeface="黑体" charset="0"/>
              </a:rPr>
              <a:t>a</a:t>
            </a:r>
            <a:r>
              <a:rPr lang="zh-CN" altLang="en-US" sz="2400" dirty="0">
                <a:latin typeface="Arial" charset="0"/>
                <a:ea typeface="黑体" charset="0"/>
              </a:rPr>
              <a:t>出现在</a:t>
            </a:r>
            <a:r>
              <a:rPr lang="en-US" altLang="zh-CN" sz="2400" dirty="0">
                <a:latin typeface="Arial" charset="0"/>
                <a:ea typeface="黑体" charset="0"/>
              </a:rPr>
              <a:t>m</a:t>
            </a:r>
            <a:r>
              <a:rPr lang="zh-CN" altLang="en-US" sz="2400" dirty="0">
                <a:latin typeface="Arial" charset="0"/>
                <a:ea typeface="黑体" charset="0"/>
              </a:rPr>
              <a:t>个集合中</a:t>
            </a:r>
            <a:endParaRPr lang="en-US" altLang="zh-CN" sz="2400" dirty="0">
              <a:latin typeface="Arial" charset="0"/>
              <a:ea typeface="黑体" charset="0"/>
            </a:endParaRPr>
          </a:p>
          <a:p>
            <a:pPr lvl="1" eaLnBrk="1" hangingPunct="1">
              <a:lnSpc>
                <a:spcPct val="110000"/>
              </a:lnSpc>
              <a:spcBef>
                <a:spcPct val="40000"/>
              </a:spcBef>
            </a:pPr>
            <a:r>
              <a:rPr lang="en-US" altLang="zh-CN" sz="2400" dirty="0">
                <a:latin typeface="Arial" charset="0"/>
                <a:ea typeface="黑体" charset="0"/>
              </a:rPr>
              <a:t>a</a:t>
            </a:r>
            <a:r>
              <a:rPr lang="zh-CN" altLang="en-US" sz="2400" dirty="0">
                <a:latin typeface="Arial" charset="0"/>
                <a:ea typeface="黑体" charset="0"/>
              </a:rPr>
              <a:t>在</a:t>
            </a:r>
            <a:r>
              <a:rPr lang="en-US" altLang="zh-CN" sz="2400" dirty="0">
                <a:latin typeface="Arial" charset="0"/>
                <a:ea typeface="黑体" charset="0"/>
              </a:rPr>
              <a:t>S</a:t>
            </a:r>
            <a:r>
              <a:rPr lang="en-US" altLang="zh-CN" sz="2400" baseline="-25000" dirty="0">
                <a:latin typeface="Arial" charset="0"/>
                <a:ea typeface="黑体" charset="0"/>
              </a:rPr>
              <a:t>1</a:t>
            </a:r>
            <a:r>
              <a:rPr lang="zh-CN" altLang="en-US" sz="2400" dirty="0">
                <a:latin typeface="Arial" charset="0"/>
                <a:ea typeface="黑体" charset="0"/>
              </a:rPr>
              <a:t>中被计数       次，</a:t>
            </a:r>
            <a:r>
              <a:rPr lang="en-US" altLang="zh-CN" sz="2400" dirty="0" err="1">
                <a:latin typeface="Arial" charset="0"/>
                <a:ea typeface="黑体" charset="0"/>
              </a:rPr>
              <a:t>S</a:t>
            </a:r>
            <a:r>
              <a:rPr lang="en-US" altLang="zh-CN" baseline="-25000" dirty="0" err="1">
                <a:latin typeface="Times New Roman" charset="0"/>
                <a:ea typeface="黑体" charset="0"/>
              </a:rPr>
              <a:t>k</a:t>
            </a:r>
            <a:r>
              <a:rPr lang="zh-CN" altLang="en-US" sz="2400" dirty="0">
                <a:latin typeface="Arial" charset="0"/>
                <a:ea typeface="黑体" charset="0"/>
              </a:rPr>
              <a:t>中被计数恰好       次 </a:t>
            </a:r>
            <a:endParaRPr lang="en-US" altLang="zh-CN" sz="2400" dirty="0">
              <a:latin typeface="Arial" charset="0"/>
              <a:ea typeface="黑体" charset="0"/>
            </a:endParaRPr>
          </a:p>
          <a:p>
            <a:pPr lvl="1" eaLnBrk="1" hangingPunct="1">
              <a:lnSpc>
                <a:spcPct val="110000"/>
              </a:lnSpc>
              <a:spcBef>
                <a:spcPct val="40000"/>
              </a:spcBef>
            </a:pPr>
            <a:r>
              <a:rPr lang="zh-CN" altLang="en-US" sz="2400" dirty="0">
                <a:latin typeface="Arial" charset="0"/>
                <a:ea typeface="黑体" charset="0"/>
              </a:rPr>
              <a:t>将上述分析带入计数公式可得：</a:t>
            </a:r>
            <a:endParaRPr lang="en-US" altLang="zh-CN" sz="2400" dirty="0">
              <a:latin typeface="Arial" charset="0"/>
              <a:ea typeface="黑体" charset="0"/>
            </a:endParaRPr>
          </a:p>
          <a:p>
            <a:pPr lvl="1" eaLnBrk="1" hangingPunct="1">
              <a:lnSpc>
                <a:spcPct val="110000"/>
              </a:lnSpc>
              <a:spcBef>
                <a:spcPct val="40000"/>
              </a:spcBef>
            </a:pPr>
            <a:endParaRPr lang="en-US" altLang="zh-CN" sz="2400" dirty="0">
              <a:latin typeface="Arial" charset="0"/>
              <a:ea typeface="黑体" charset="0"/>
            </a:endParaRPr>
          </a:p>
          <a:p>
            <a:pPr lvl="2" eaLnBrk="1" hangingPunct="1">
              <a:lnSpc>
                <a:spcPct val="110000"/>
              </a:lnSpc>
              <a:spcBef>
                <a:spcPct val="40000"/>
              </a:spcBef>
            </a:pPr>
            <a:r>
              <a:rPr lang="zh-CN" altLang="en-US" sz="2100" dirty="0">
                <a:latin typeface="Arial" charset="0"/>
                <a:ea typeface="黑体" charset="0"/>
              </a:rPr>
              <a:t>该计算式值为</a:t>
            </a:r>
            <a:r>
              <a:rPr lang="en-US" altLang="zh-CN" sz="2100" dirty="0">
                <a:latin typeface="Arial" charset="0"/>
                <a:ea typeface="黑体" charset="0"/>
              </a:rPr>
              <a:t>1</a:t>
            </a:r>
            <a:r>
              <a:rPr lang="zh-CN" altLang="en-US" sz="2100" dirty="0">
                <a:latin typeface="Arial" charset="0"/>
                <a:ea typeface="黑体" charset="0"/>
              </a:rPr>
              <a:t>，因为当</a:t>
            </a:r>
            <a:r>
              <a:rPr lang="en-US" altLang="zh-CN" sz="2100" dirty="0">
                <a:latin typeface="Arial" charset="0"/>
                <a:ea typeface="黑体" charset="0"/>
              </a:rPr>
              <a:t>x=1</a:t>
            </a:r>
            <a:r>
              <a:rPr lang="zh-CN" altLang="en-US" sz="2100" dirty="0">
                <a:latin typeface="Arial" charset="0"/>
                <a:ea typeface="黑体" charset="0"/>
              </a:rPr>
              <a:t>时下式为</a:t>
            </a:r>
            <a:r>
              <a:rPr lang="en-US" altLang="zh-CN" sz="2100" dirty="0">
                <a:latin typeface="Arial" charset="0"/>
                <a:ea typeface="黑体" charset="0"/>
              </a:rPr>
              <a:t>0</a:t>
            </a:r>
            <a:r>
              <a:rPr lang="zh-CN" altLang="en-US" sz="2100" dirty="0">
                <a:latin typeface="Arial" charset="0"/>
                <a:ea typeface="黑体" charset="0"/>
              </a:rPr>
              <a:t>：</a:t>
            </a:r>
            <a:endParaRPr lang="en-US" altLang="zh-CN" sz="2100" dirty="0">
              <a:latin typeface="Arial" charset="0"/>
              <a:ea typeface="黑体" charset="0"/>
            </a:endParaRPr>
          </a:p>
          <a:p>
            <a:pPr lvl="2" eaLnBrk="1" hangingPunct="1">
              <a:lnSpc>
                <a:spcPct val="110000"/>
              </a:lnSpc>
              <a:spcBef>
                <a:spcPct val="40000"/>
              </a:spcBef>
            </a:pPr>
            <a:endParaRPr lang="en-US" altLang="zh-CN" sz="2100" dirty="0">
              <a:latin typeface="Arial" charset="0"/>
              <a:ea typeface="黑体" charset="0"/>
            </a:endParaRPr>
          </a:p>
          <a:p>
            <a:pPr lvl="1" eaLnBrk="1" hangingPunct="1">
              <a:lnSpc>
                <a:spcPct val="110000"/>
              </a:lnSpc>
              <a:spcBef>
                <a:spcPct val="40000"/>
              </a:spcBef>
            </a:pPr>
            <a:r>
              <a:rPr lang="en-US" altLang="zh-CN" sz="2400" dirty="0">
                <a:latin typeface="Arial" charset="0"/>
                <a:ea typeface="黑体" charset="0"/>
              </a:rPr>
              <a:t>a</a:t>
            </a:r>
            <a:r>
              <a:rPr lang="zh-CN" altLang="en-US" sz="2400" dirty="0">
                <a:latin typeface="Arial" charset="0"/>
                <a:ea typeface="黑体" charset="0"/>
              </a:rPr>
              <a:t>恰好被计数</a:t>
            </a:r>
            <a:r>
              <a:rPr lang="en-US" altLang="zh-CN" sz="2400" dirty="0">
                <a:latin typeface="Arial" charset="0"/>
                <a:ea typeface="黑体" charset="0"/>
              </a:rPr>
              <a:t>1</a:t>
            </a:r>
            <a:r>
              <a:rPr lang="zh-CN" altLang="en-US" sz="2400" dirty="0">
                <a:latin typeface="Arial" charset="0"/>
                <a:ea typeface="黑体" charset="0"/>
              </a:rPr>
              <a:t>次</a:t>
            </a:r>
          </a:p>
        </p:txBody>
      </p:sp>
      <p:graphicFrame>
        <p:nvGraphicFramePr>
          <p:cNvPr id="67587" name="Object 9"/>
          <p:cNvGraphicFramePr>
            <a:graphicFrameLocks noGrp="1" noChangeAspect="1"/>
          </p:cNvGraphicFramePr>
          <p:nvPr>
            <p:ph sz="quarter" idx="2"/>
          </p:nvPr>
        </p:nvGraphicFramePr>
        <p:xfrm>
          <a:off x="1622425" y="4268788"/>
          <a:ext cx="5537200" cy="528637"/>
        </p:xfrm>
        <a:graphic>
          <a:graphicData uri="http://schemas.openxmlformats.org/presentationml/2006/ole">
            <mc:AlternateContent xmlns:mc="http://schemas.openxmlformats.org/markup-compatibility/2006">
              <mc:Choice xmlns:v="urn:schemas-microsoft-com:vml" Requires="v">
                <p:oleObj spid="_x0000_s67674" name="公式" r:id="rId4" imgW="2527300" imgH="241300" progId="Equation.3">
                  <p:embed/>
                </p:oleObj>
              </mc:Choice>
              <mc:Fallback>
                <p:oleObj name="公式" r:id="rId4" imgW="2527300" imgH="241300" progId="Equation.3">
                  <p:embed/>
                  <p:pic>
                    <p:nvPicPr>
                      <p:cNvPr id="0" name="Object 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425" y="4268788"/>
                        <a:ext cx="5537200" cy="528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7588" name="Object 9"/>
          <p:cNvGraphicFramePr>
            <a:graphicFrameLocks noGrp="1" noChangeAspect="1"/>
          </p:cNvGraphicFramePr>
          <p:nvPr>
            <p:ph sz="quarter" idx="3"/>
          </p:nvPr>
        </p:nvGraphicFramePr>
        <p:xfrm>
          <a:off x="1265238" y="5229225"/>
          <a:ext cx="7481887" cy="495300"/>
        </p:xfrm>
        <a:graphic>
          <a:graphicData uri="http://schemas.openxmlformats.org/presentationml/2006/ole">
            <mc:AlternateContent xmlns:mc="http://schemas.openxmlformats.org/markup-compatibility/2006">
              <mc:Choice xmlns:v="urn:schemas-microsoft-com:vml" Requires="v">
                <p:oleObj spid="_x0000_s67675" name="公式" r:id="rId6" imgW="3644900" imgH="241300" progId="Equation.3">
                  <p:embed/>
                </p:oleObj>
              </mc:Choice>
              <mc:Fallback>
                <p:oleObj name="公式" r:id="rId6" imgW="3644900" imgH="241300" progId="Equation.3">
                  <p:embed/>
                  <p:pic>
                    <p:nvPicPr>
                      <p:cNvPr id="0" name="Object 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5238" y="5229225"/>
                        <a:ext cx="7481887" cy="49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7589" name="Object 4"/>
          <p:cNvGraphicFramePr>
            <a:graphicFrameLocks noChangeAspect="1"/>
          </p:cNvGraphicFramePr>
          <p:nvPr>
            <p:extLst>
              <p:ext uri="{D42A27DB-BD31-4B8C-83A1-F6EECF244321}">
                <p14:modId xmlns:p14="http://schemas.microsoft.com/office/powerpoint/2010/main" val="775496414"/>
              </p:ext>
            </p:extLst>
          </p:nvPr>
        </p:nvGraphicFramePr>
        <p:xfrm>
          <a:off x="6581367" y="3136908"/>
          <a:ext cx="574675" cy="574675"/>
        </p:xfrm>
        <a:graphic>
          <a:graphicData uri="http://schemas.openxmlformats.org/presentationml/2006/ole">
            <mc:AlternateContent xmlns:mc="http://schemas.openxmlformats.org/markup-compatibility/2006">
              <mc:Choice xmlns:v="urn:schemas-microsoft-com:vml" Requires="v">
                <p:oleObj spid="_x0000_s67676" name="公式" r:id="rId8" imgW="228600" imgH="241300" progId="Equation.3">
                  <p:embed/>
                </p:oleObj>
              </mc:Choice>
              <mc:Fallback>
                <p:oleObj name="公式" r:id="rId8" imgW="228600" imgH="2413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1367" y="3136908"/>
                        <a:ext cx="574675"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0" name="Object 4"/>
          <p:cNvGraphicFramePr>
            <a:graphicFrameLocks noChangeAspect="1"/>
          </p:cNvGraphicFramePr>
          <p:nvPr>
            <p:extLst>
              <p:ext uri="{D42A27DB-BD31-4B8C-83A1-F6EECF244321}">
                <p14:modId xmlns:p14="http://schemas.microsoft.com/office/powerpoint/2010/main" val="783175739"/>
              </p:ext>
            </p:extLst>
          </p:nvPr>
        </p:nvGraphicFramePr>
        <p:xfrm>
          <a:off x="3200990" y="3133726"/>
          <a:ext cx="574675" cy="612775"/>
        </p:xfrm>
        <a:graphic>
          <a:graphicData uri="http://schemas.openxmlformats.org/presentationml/2006/ole">
            <mc:AlternateContent xmlns:mc="http://schemas.openxmlformats.org/markup-compatibility/2006">
              <mc:Choice xmlns:v="urn:schemas-microsoft-com:vml" Requires="v">
                <p:oleObj spid="_x0000_s67677" name="公式" r:id="rId10" imgW="228600" imgH="228600" progId="Equation.3">
                  <p:embed/>
                </p:oleObj>
              </mc:Choice>
              <mc:Fallback>
                <p:oleObj name="公式" r:id="rId10" imgW="228600" imgH="2286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990" y="3133726"/>
                        <a:ext cx="574675" cy="6127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7591" name="Object 4"/>
          <p:cNvGraphicFramePr>
            <a:graphicFrameLocks noChangeAspect="1"/>
          </p:cNvGraphicFramePr>
          <p:nvPr/>
        </p:nvGraphicFramePr>
        <p:xfrm>
          <a:off x="2462213" y="1268413"/>
          <a:ext cx="5926137" cy="901700"/>
        </p:xfrm>
        <a:graphic>
          <a:graphicData uri="http://schemas.openxmlformats.org/presentationml/2006/ole">
            <mc:AlternateContent xmlns:mc="http://schemas.openxmlformats.org/markup-compatibility/2006">
              <mc:Choice xmlns:v="urn:schemas-microsoft-com:vml" Requires="v">
                <p:oleObj spid="_x0000_s67678" name="公式" r:id="rId12" imgW="2933700" imgH="431800" progId="Equation.3">
                  <p:embed/>
                </p:oleObj>
              </mc:Choice>
              <mc:Fallback>
                <p:oleObj name="公式" r:id="rId12" imgW="2933700" imgH="431800" progId="Equation.3">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2213" y="1268413"/>
                        <a:ext cx="5926137" cy="901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611188" y="549275"/>
            <a:ext cx="7543800" cy="1223963"/>
          </a:xfrm>
        </p:spPr>
        <p:txBody>
          <a:bodyPr/>
          <a:lstStyle/>
          <a:p>
            <a:pPr eaLnBrk="1" hangingPunct="1">
              <a:lnSpc>
                <a:spcPct val="120000"/>
              </a:lnSpc>
              <a:spcBef>
                <a:spcPct val="30000"/>
              </a:spcBef>
            </a:pPr>
            <a:r>
              <a:rPr lang="zh-CN" altLang="en-US" sz="3600">
                <a:latin typeface="Arial" charset="0"/>
                <a:ea typeface="黑体" charset="0"/>
              </a:rPr>
              <a:t>埃拉托色尼的筛子</a:t>
            </a:r>
            <a:br>
              <a:rPr lang="zh-CN" altLang="en-US" sz="3200">
                <a:latin typeface="Arial" charset="0"/>
                <a:ea typeface="黑体" charset="0"/>
              </a:rPr>
            </a:br>
            <a:r>
              <a:rPr lang="en-US" altLang="zh-CN" sz="2200">
                <a:latin typeface="Arial" charset="0"/>
                <a:ea typeface="黑体" charset="0"/>
              </a:rPr>
              <a:t>(Eratosthenes’ Sieve)</a:t>
            </a:r>
            <a:endParaRPr lang="en-US" altLang="zh-CN" sz="3200">
              <a:latin typeface="Arial" charset="0"/>
              <a:ea typeface="黑体" charset="0"/>
            </a:endParaRPr>
          </a:p>
        </p:txBody>
      </p:sp>
      <p:sp>
        <p:nvSpPr>
          <p:cNvPr id="69634" name="Rectangle 4"/>
          <p:cNvSpPr>
            <a:spLocks noGrp="1" noChangeArrowheads="1"/>
          </p:cNvSpPr>
          <p:nvPr>
            <p:ph idx="1"/>
          </p:nvPr>
        </p:nvSpPr>
        <p:spPr>
          <a:xfrm>
            <a:off x="468313" y="2133600"/>
            <a:ext cx="8229600" cy="3906838"/>
          </a:xfrm>
        </p:spPr>
        <p:txBody>
          <a:bodyPr/>
          <a:lstStyle/>
          <a:p>
            <a:pPr eaLnBrk="1" hangingPunct="1"/>
            <a:r>
              <a:rPr lang="zh-CN" altLang="en-US">
                <a:latin typeface="Arial" charset="0"/>
                <a:ea typeface="黑体" charset="0"/>
              </a:rPr>
              <a:t>用筛法求质数</a:t>
            </a:r>
            <a:r>
              <a:rPr lang="zh-CN" altLang="en-US" sz="2000">
                <a:solidFill>
                  <a:srgbClr val="990000"/>
                </a:solidFill>
                <a:latin typeface="Arial" charset="0"/>
                <a:ea typeface="黑体" charset="0"/>
              </a:rPr>
              <a:t>（以</a:t>
            </a:r>
            <a:r>
              <a:rPr lang="en-US" altLang="zh-CN" sz="2000">
                <a:solidFill>
                  <a:srgbClr val="990000"/>
                </a:solidFill>
                <a:latin typeface="Arial" charset="0"/>
                <a:ea typeface="黑体" charset="0"/>
              </a:rPr>
              <a:t>25</a:t>
            </a:r>
            <a:r>
              <a:rPr lang="zh-CN" altLang="en-US" sz="2000">
                <a:solidFill>
                  <a:srgbClr val="990000"/>
                </a:solidFill>
                <a:latin typeface="Arial" charset="0"/>
                <a:ea typeface="黑体" charset="0"/>
              </a:rPr>
              <a:t>以内的为例）</a:t>
            </a:r>
          </a:p>
        </p:txBody>
      </p:sp>
      <p:sp>
        <p:nvSpPr>
          <p:cNvPr id="69635" name="Text Box 5" descr="新闻纸"/>
          <p:cNvSpPr txBox="1">
            <a:spLocks noChangeArrowheads="1"/>
          </p:cNvSpPr>
          <p:nvPr/>
        </p:nvSpPr>
        <p:spPr bwMode="auto">
          <a:xfrm>
            <a:off x="682625" y="3054350"/>
            <a:ext cx="8280400" cy="366713"/>
          </a:xfrm>
          <a:prstGeom prst="rect">
            <a:avLst/>
          </a:prstGeom>
          <a:blipFill dpi="0" rotWithShape="1">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b="1">
                <a:ea typeface="黑体" charset="0"/>
                <a:cs typeface="黑体" charset="0"/>
              </a:rPr>
              <a:t>2  3  4  5  6  7  8  9  10  11  12  13  14  15  16  17  18  19  20  21  22  23  24  25</a:t>
            </a:r>
          </a:p>
        </p:txBody>
      </p:sp>
      <p:sp>
        <p:nvSpPr>
          <p:cNvPr id="54278" name="Text Box 6" descr="新闻纸"/>
          <p:cNvSpPr txBox="1">
            <a:spLocks noChangeArrowheads="1"/>
          </p:cNvSpPr>
          <p:nvPr/>
        </p:nvSpPr>
        <p:spPr bwMode="auto">
          <a:xfrm>
            <a:off x="250825" y="3933825"/>
            <a:ext cx="8716963" cy="366713"/>
          </a:xfrm>
          <a:prstGeom prst="rect">
            <a:avLst/>
          </a:prstGeom>
          <a:blipFill dpi="0" rotWithShape="1">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b="1">
                <a:ea typeface="黑体" charset="0"/>
                <a:cs typeface="黑体" charset="0"/>
              </a:rPr>
              <a:t> [2]  2  3  </a:t>
            </a:r>
            <a:r>
              <a:rPr kumimoji="0" lang="en-US" altLang="zh-CN" sz="1800" b="1">
                <a:solidFill>
                  <a:srgbClr val="B2B2B2"/>
                </a:solidFill>
                <a:ea typeface="黑体" charset="0"/>
                <a:cs typeface="黑体" charset="0"/>
              </a:rPr>
              <a:t>4</a:t>
            </a:r>
            <a:r>
              <a:rPr kumimoji="0" lang="en-US" altLang="zh-CN" sz="1800" b="1">
                <a:ea typeface="黑体" charset="0"/>
                <a:cs typeface="黑体" charset="0"/>
              </a:rPr>
              <a:t>  5  </a:t>
            </a:r>
            <a:r>
              <a:rPr kumimoji="0" lang="en-US" altLang="zh-CN" sz="1800" b="1">
                <a:solidFill>
                  <a:srgbClr val="B2B2B2"/>
                </a:solidFill>
                <a:ea typeface="黑体" charset="0"/>
                <a:cs typeface="黑体" charset="0"/>
              </a:rPr>
              <a:t>6 </a:t>
            </a:r>
            <a:r>
              <a:rPr kumimoji="0" lang="en-US" altLang="zh-CN" sz="1800" b="1">
                <a:ea typeface="黑体" charset="0"/>
                <a:cs typeface="黑体" charset="0"/>
              </a:rPr>
              <a:t> 7  </a:t>
            </a:r>
            <a:r>
              <a:rPr kumimoji="0" lang="en-US" altLang="zh-CN" sz="1800" b="1">
                <a:solidFill>
                  <a:srgbClr val="B2B2B2"/>
                </a:solidFill>
                <a:ea typeface="黑体" charset="0"/>
                <a:cs typeface="黑体" charset="0"/>
              </a:rPr>
              <a:t>8</a:t>
            </a:r>
            <a:r>
              <a:rPr kumimoji="0" lang="en-US" altLang="zh-CN" sz="1800" b="1">
                <a:ea typeface="黑体" charset="0"/>
                <a:cs typeface="黑体" charset="0"/>
              </a:rPr>
              <a:t>  9  </a:t>
            </a:r>
            <a:r>
              <a:rPr kumimoji="0" lang="en-US" altLang="zh-CN" sz="1800" b="1">
                <a:solidFill>
                  <a:srgbClr val="B2B2B2"/>
                </a:solidFill>
                <a:ea typeface="黑体" charset="0"/>
                <a:cs typeface="黑体" charset="0"/>
              </a:rPr>
              <a:t>10</a:t>
            </a:r>
            <a:r>
              <a:rPr kumimoji="0" lang="en-US" altLang="zh-CN" sz="1800" b="1">
                <a:ea typeface="黑体" charset="0"/>
                <a:cs typeface="黑体" charset="0"/>
              </a:rPr>
              <a:t>  11  </a:t>
            </a:r>
            <a:r>
              <a:rPr kumimoji="0" lang="en-US" altLang="zh-CN" sz="1800" b="1">
                <a:solidFill>
                  <a:srgbClr val="B2B2B2"/>
                </a:solidFill>
                <a:ea typeface="黑体" charset="0"/>
                <a:cs typeface="黑体" charset="0"/>
              </a:rPr>
              <a:t>12</a:t>
            </a:r>
            <a:r>
              <a:rPr kumimoji="0" lang="en-US" altLang="zh-CN" sz="1800" b="1">
                <a:ea typeface="黑体" charset="0"/>
                <a:cs typeface="黑体" charset="0"/>
              </a:rPr>
              <a:t>  13  </a:t>
            </a:r>
            <a:r>
              <a:rPr kumimoji="0" lang="en-US" altLang="zh-CN" sz="1800" b="1">
                <a:solidFill>
                  <a:srgbClr val="B2B2B2"/>
                </a:solidFill>
                <a:ea typeface="黑体" charset="0"/>
                <a:cs typeface="黑体" charset="0"/>
              </a:rPr>
              <a:t>14 </a:t>
            </a:r>
            <a:r>
              <a:rPr kumimoji="0" lang="en-US" altLang="zh-CN" sz="1800" b="1">
                <a:ea typeface="黑体" charset="0"/>
                <a:cs typeface="黑体" charset="0"/>
              </a:rPr>
              <a:t> 15  </a:t>
            </a:r>
            <a:r>
              <a:rPr kumimoji="0" lang="en-US" altLang="zh-CN" sz="1800" b="1">
                <a:solidFill>
                  <a:srgbClr val="B2B2B2"/>
                </a:solidFill>
                <a:ea typeface="黑体" charset="0"/>
                <a:cs typeface="黑体" charset="0"/>
              </a:rPr>
              <a:t>16 </a:t>
            </a:r>
            <a:r>
              <a:rPr kumimoji="0" lang="en-US" altLang="zh-CN" sz="1800" b="1">
                <a:ea typeface="黑体" charset="0"/>
                <a:cs typeface="黑体" charset="0"/>
              </a:rPr>
              <a:t> 17  </a:t>
            </a:r>
            <a:r>
              <a:rPr kumimoji="0" lang="en-US" altLang="zh-CN" sz="1800" b="1">
                <a:solidFill>
                  <a:srgbClr val="B2B2B2"/>
                </a:solidFill>
                <a:ea typeface="黑体" charset="0"/>
                <a:cs typeface="黑体" charset="0"/>
              </a:rPr>
              <a:t>18  </a:t>
            </a:r>
            <a:r>
              <a:rPr kumimoji="0" lang="en-US" altLang="zh-CN" sz="1800" b="1">
                <a:ea typeface="黑体" charset="0"/>
                <a:cs typeface="黑体" charset="0"/>
              </a:rPr>
              <a:t>19  </a:t>
            </a:r>
            <a:r>
              <a:rPr kumimoji="0" lang="en-US" altLang="zh-CN" sz="1800" b="1">
                <a:solidFill>
                  <a:srgbClr val="B2B2B2"/>
                </a:solidFill>
                <a:ea typeface="黑体" charset="0"/>
                <a:cs typeface="黑体" charset="0"/>
              </a:rPr>
              <a:t>20</a:t>
            </a:r>
            <a:r>
              <a:rPr kumimoji="0" lang="en-US" altLang="zh-CN" sz="1800" b="1">
                <a:ea typeface="黑体" charset="0"/>
                <a:cs typeface="黑体" charset="0"/>
              </a:rPr>
              <a:t>  21  </a:t>
            </a:r>
            <a:r>
              <a:rPr kumimoji="0" lang="en-US" altLang="zh-CN" sz="1800" b="1">
                <a:solidFill>
                  <a:srgbClr val="B2B2B2"/>
                </a:solidFill>
                <a:ea typeface="黑体" charset="0"/>
                <a:cs typeface="黑体" charset="0"/>
              </a:rPr>
              <a:t>22</a:t>
            </a:r>
            <a:r>
              <a:rPr kumimoji="0" lang="en-US" altLang="zh-CN" sz="1800" b="1">
                <a:ea typeface="黑体" charset="0"/>
                <a:cs typeface="黑体" charset="0"/>
              </a:rPr>
              <a:t>  23  </a:t>
            </a:r>
            <a:r>
              <a:rPr kumimoji="0" lang="en-US" altLang="zh-CN" sz="1800" b="1">
                <a:solidFill>
                  <a:srgbClr val="B2B2B2"/>
                </a:solidFill>
                <a:ea typeface="黑体" charset="0"/>
                <a:cs typeface="黑体" charset="0"/>
              </a:rPr>
              <a:t>24</a:t>
            </a:r>
            <a:r>
              <a:rPr kumimoji="0" lang="en-US" altLang="zh-CN" sz="1800" b="1">
                <a:ea typeface="黑体" charset="0"/>
                <a:cs typeface="黑体" charset="0"/>
              </a:rPr>
              <a:t>  25</a:t>
            </a:r>
          </a:p>
        </p:txBody>
      </p:sp>
      <p:sp>
        <p:nvSpPr>
          <p:cNvPr id="54279" name="Text Box 7" descr="新闻纸"/>
          <p:cNvSpPr txBox="1">
            <a:spLocks noChangeArrowheads="1"/>
          </p:cNvSpPr>
          <p:nvPr/>
        </p:nvSpPr>
        <p:spPr bwMode="auto">
          <a:xfrm>
            <a:off x="250825" y="4711700"/>
            <a:ext cx="8716963" cy="366713"/>
          </a:xfrm>
          <a:prstGeom prst="rect">
            <a:avLst/>
          </a:prstGeom>
          <a:blipFill dpi="0" rotWithShape="1">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b="1">
                <a:ea typeface="黑体" charset="0"/>
                <a:cs typeface="黑体" charset="0"/>
              </a:rPr>
              <a:t> [3]  2  3  </a:t>
            </a:r>
            <a:r>
              <a:rPr kumimoji="0" lang="en-US" altLang="zh-CN" sz="1800" b="1">
                <a:solidFill>
                  <a:srgbClr val="B2B2B2"/>
                </a:solidFill>
                <a:ea typeface="黑体" charset="0"/>
                <a:cs typeface="黑体" charset="0"/>
              </a:rPr>
              <a:t>4</a:t>
            </a:r>
            <a:r>
              <a:rPr kumimoji="0" lang="en-US" altLang="zh-CN" sz="1800" b="1">
                <a:ea typeface="黑体" charset="0"/>
                <a:cs typeface="黑体" charset="0"/>
              </a:rPr>
              <a:t>  5  </a:t>
            </a:r>
            <a:r>
              <a:rPr kumimoji="0" lang="en-US" altLang="zh-CN" sz="1800" b="1">
                <a:solidFill>
                  <a:srgbClr val="B2B2B2"/>
                </a:solidFill>
                <a:ea typeface="黑体" charset="0"/>
                <a:cs typeface="黑体" charset="0"/>
              </a:rPr>
              <a:t>6 </a:t>
            </a:r>
            <a:r>
              <a:rPr kumimoji="0" lang="en-US" altLang="zh-CN" sz="1800" b="1">
                <a:ea typeface="黑体" charset="0"/>
                <a:cs typeface="黑体" charset="0"/>
              </a:rPr>
              <a:t> 7  </a:t>
            </a:r>
            <a:r>
              <a:rPr kumimoji="0" lang="en-US" altLang="zh-CN" sz="1800" b="1">
                <a:solidFill>
                  <a:srgbClr val="B2B2B2"/>
                </a:solidFill>
                <a:ea typeface="黑体" charset="0"/>
                <a:cs typeface="黑体" charset="0"/>
              </a:rPr>
              <a:t>8</a:t>
            </a:r>
            <a:r>
              <a:rPr kumimoji="0" lang="en-US" altLang="zh-CN" sz="1800" b="1">
                <a:ea typeface="黑体" charset="0"/>
                <a:cs typeface="黑体" charset="0"/>
              </a:rPr>
              <a:t>  </a:t>
            </a:r>
            <a:r>
              <a:rPr kumimoji="0" lang="en-US" altLang="zh-CN" sz="1800" b="1">
                <a:solidFill>
                  <a:srgbClr val="B2B2B2"/>
                </a:solidFill>
                <a:ea typeface="黑体" charset="0"/>
                <a:cs typeface="黑体" charset="0"/>
              </a:rPr>
              <a:t>9</a:t>
            </a:r>
            <a:r>
              <a:rPr kumimoji="0" lang="en-US" altLang="zh-CN" sz="1800" b="1">
                <a:ea typeface="黑体" charset="0"/>
                <a:cs typeface="黑体" charset="0"/>
              </a:rPr>
              <a:t>  </a:t>
            </a:r>
            <a:r>
              <a:rPr kumimoji="0" lang="en-US" altLang="zh-CN" sz="1800" b="1">
                <a:solidFill>
                  <a:srgbClr val="B2B2B2"/>
                </a:solidFill>
                <a:ea typeface="黑体" charset="0"/>
                <a:cs typeface="黑体" charset="0"/>
              </a:rPr>
              <a:t>10</a:t>
            </a:r>
            <a:r>
              <a:rPr kumimoji="0" lang="en-US" altLang="zh-CN" sz="1800" b="1">
                <a:ea typeface="黑体" charset="0"/>
                <a:cs typeface="黑体" charset="0"/>
              </a:rPr>
              <a:t>  11  </a:t>
            </a:r>
            <a:r>
              <a:rPr kumimoji="0" lang="en-US" altLang="zh-CN" sz="1800" b="1">
                <a:solidFill>
                  <a:srgbClr val="B2B2B2"/>
                </a:solidFill>
                <a:ea typeface="黑体" charset="0"/>
                <a:cs typeface="黑体" charset="0"/>
              </a:rPr>
              <a:t>12</a:t>
            </a:r>
            <a:r>
              <a:rPr kumimoji="0" lang="en-US" altLang="zh-CN" sz="1800" b="1">
                <a:ea typeface="黑体" charset="0"/>
                <a:cs typeface="黑体" charset="0"/>
              </a:rPr>
              <a:t>  13  </a:t>
            </a:r>
            <a:r>
              <a:rPr kumimoji="0" lang="en-US" altLang="zh-CN" sz="1800" b="1">
                <a:solidFill>
                  <a:srgbClr val="B2B2B2"/>
                </a:solidFill>
                <a:ea typeface="黑体" charset="0"/>
                <a:cs typeface="黑体" charset="0"/>
              </a:rPr>
              <a:t>14 </a:t>
            </a:r>
            <a:r>
              <a:rPr kumimoji="0" lang="en-US" altLang="zh-CN" sz="1800" b="1">
                <a:ea typeface="黑体" charset="0"/>
                <a:cs typeface="黑体" charset="0"/>
              </a:rPr>
              <a:t> </a:t>
            </a:r>
            <a:r>
              <a:rPr kumimoji="0" lang="en-US" altLang="zh-CN" sz="1800" b="1">
                <a:solidFill>
                  <a:srgbClr val="B2B2B2"/>
                </a:solidFill>
                <a:ea typeface="黑体" charset="0"/>
                <a:cs typeface="黑体" charset="0"/>
              </a:rPr>
              <a:t>15</a:t>
            </a:r>
            <a:r>
              <a:rPr kumimoji="0" lang="en-US" altLang="zh-CN" sz="1800" b="1">
                <a:ea typeface="黑体" charset="0"/>
                <a:cs typeface="黑体" charset="0"/>
              </a:rPr>
              <a:t>  </a:t>
            </a:r>
            <a:r>
              <a:rPr kumimoji="0" lang="en-US" altLang="zh-CN" sz="1800" b="1">
                <a:solidFill>
                  <a:srgbClr val="B2B2B2"/>
                </a:solidFill>
                <a:ea typeface="黑体" charset="0"/>
                <a:cs typeface="黑体" charset="0"/>
              </a:rPr>
              <a:t>16 </a:t>
            </a:r>
            <a:r>
              <a:rPr kumimoji="0" lang="en-US" altLang="zh-CN" sz="1800" b="1">
                <a:ea typeface="黑体" charset="0"/>
                <a:cs typeface="黑体" charset="0"/>
              </a:rPr>
              <a:t> 17  </a:t>
            </a:r>
            <a:r>
              <a:rPr kumimoji="0" lang="en-US" altLang="zh-CN" sz="1800" b="1">
                <a:solidFill>
                  <a:srgbClr val="B2B2B2"/>
                </a:solidFill>
                <a:ea typeface="黑体" charset="0"/>
                <a:cs typeface="黑体" charset="0"/>
              </a:rPr>
              <a:t>18  </a:t>
            </a:r>
            <a:r>
              <a:rPr kumimoji="0" lang="en-US" altLang="zh-CN" sz="1800" b="1">
                <a:ea typeface="黑体" charset="0"/>
                <a:cs typeface="黑体" charset="0"/>
              </a:rPr>
              <a:t>19  </a:t>
            </a:r>
            <a:r>
              <a:rPr kumimoji="0" lang="en-US" altLang="zh-CN" sz="1800" b="1">
                <a:solidFill>
                  <a:srgbClr val="B2B2B2"/>
                </a:solidFill>
                <a:ea typeface="黑体" charset="0"/>
                <a:cs typeface="黑体" charset="0"/>
              </a:rPr>
              <a:t>20</a:t>
            </a:r>
            <a:r>
              <a:rPr kumimoji="0" lang="en-US" altLang="zh-CN" sz="1800" b="1">
                <a:ea typeface="黑体" charset="0"/>
                <a:cs typeface="黑体" charset="0"/>
              </a:rPr>
              <a:t>  </a:t>
            </a:r>
            <a:r>
              <a:rPr kumimoji="0" lang="en-US" altLang="zh-CN" sz="1800" b="1">
                <a:solidFill>
                  <a:srgbClr val="B2B2B2"/>
                </a:solidFill>
                <a:ea typeface="黑体" charset="0"/>
                <a:cs typeface="黑体" charset="0"/>
              </a:rPr>
              <a:t>21</a:t>
            </a:r>
            <a:r>
              <a:rPr kumimoji="0" lang="en-US" altLang="zh-CN" sz="1800" b="1">
                <a:ea typeface="黑体" charset="0"/>
                <a:cs typeface="黑体" charset="0"/>
              </a:rPr>
              <a:t>  </a:t>
            </a:r>
            <a:r>
              <a:rPr kumimoji="0" lang="en-US" altLang="zh-CN" sz="1800" b="1">
                <a:solidFill>
                  <a:srgbClr val="B2B2B2"/>
                </a:solidFill>
                <a:ea typeface="黑体" charset="0"/>
                <a:cs typeface="黑体" charset="0"/>
              </a:rPr>
              <a:t>22</a:t>
            </a:r>
            <a:r>
              <a:rPr kumimoji="0" lang="en-US" altLang="zh-CN" sz="1800" b="1">
                <a:ea typeface="黑体" charset="0"/>
                <a:cs typeface="黑体" charset="0"/>
              </a:rPr>
              <a:t>  23  </a:t>
            </a:r>
            <a:r>
              <a:rPr kumimoji="0" lang="en-US" altLang="zh-CN" sz="1800" b="1">
                <a:solidFill>
                  <a:srgbClr val="B2B2B2"/>
                </a:solidFill>
                <a:ea typeface="黑体" charset="0"/>
                <a:cs typeface="黑体" charset="0"/>
              </a:rPr>
              <a:t>24</a:t>
            </a:r>
            <a:r>
              <a:rPr kumimoji="0" lang="en-US" altLang="zh-CN" sz="1800" b="1">
                <a:ea typeface="黑体" charset="0"/>
                <a:cs typeface="黑体" charset="0"/>
              </a:rPr>
              <a:t>  25</a:t>
            </a:r>
          </a:p>
        </p:txBody>
      </p:sp>
      <p:sp>
        <p:nvSpPr>
          <p:cNvPr id="54280" name="Text Box 8" descr="新闻纸"/>
          <p:cNvSpPr txBox="1">
            <a:spLocks noChangeArrowheads="1"/>
          </p:cNvSpPr>
          <p:nvPr/>
        </p:nvSpPr>
        <p:spPr bwMode="auto">
          <a:xfrm>
            <a:off x="236538" y="5507038"/>
            <a:ext cx="8716962" cy="366712"/>
          </a:xfrm>
          <a:prstGeom prst="rect">
            <a:avLst/>
          </a:prstGeom>
          <a:blipFill dpi="0" rotWithShape="1">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b="1">
                <a:ea typeface="黑体" charset="0"/>
                <a:cs typeface="黑体" charset="0"/>
              </a:rPr>
              <a:t> [5]  2  3  </a:t>
            </a:r>
            <a:r>
              <a:rPr kumimoji="0" lang="en-US" altLang="zh-CN" sz="1800" b="1">
                <a:solidFill>
                  <a:srgbClr val="B2B2B2"/>
                </a:solidFill>
                <a:ea typeface="黑体" charset="0"/>
                <a:cs typeface="黑体" charset="0"/>
              </a:rPr>
              <a:t>4</a:t>
            </a:r>
            <a:r>
              <a:rPr kumimoji="0" lang="en-US" altLang="zh-CN" sz="1800" b="1">
                <a:ea typeface="黑体" charset="0"/>
                <a:cs typeface="黑体" charset="0"/>
              </a:rPr>
              <a:t>  5  </a:t>
            </a:r>
            <a:r>
              <a:rPr kumimoji="0" lang="en-US" altLang="zh-CN" sz="1800" b="1">
                <a:solidFill>
                  <a:srgbClr val="B2B2B2"/>
                </a:solidFill>
                <a:ea typeface="黑体" charset="0"/>
                <a:cs typeface="黑体" charset="0"/>
              </a:rPr>
              <a:t>6 </a:t>
            </a:r>
            <a:r>
              <a:rPr kumimoji="0" lang="en-US" altLang="zh-CN" sz="1800" b="1">
                <a:ea typeface="黑体" charset="0"/>
                <a:cs typeface="黑体" charset="0"/>
              </a:rPr>
              <a:t> 7  </a:t>
            </a:r>
            <a:r>
              <a:rPr kumimoji="0" lang="en-US" altLang="zh-CN" sz="1800" b="1">
                <a:solidFill>
                  <a:srgbClr val="B2B2B2"/>
                </a:solidFill>
                <a:ea typeface="黑体" charset="0"/>
                <a:cs typeface="黑体" charset="0"/>
              </a:rPr>
              <a:t>8</a:t>
            </a:r>
            <a:r>
              <a:rPr kumimoji="0" lang="en-US" altLang="zh-CN" sz="1800" b="1">
                <a:ea typeface="黑体" charset="0"/>
                <a:cs typeface="黑体" charset="0"/>
              </a:rPr>
              <a:t>  </a:t>
            </a:r>
            <a:r>
              <a:rPr kumimoji="0" lang="en-US" altLang="zh-CN" sz="1800" b="1">
                <a:solidFill>
                  <a:srgbClr val="B2B2B2"/>
                </a:solidFill>
                <a:ea typeface="黑体" charset="0"/>
                <a:cs typeface="黑体" charset="0"/>
              </a:rPr>
              <a:t>9</a:t>
            </a:r>
            <a:r>
              <a:rPr kumimoji="0" lang="en-US" altLang="zh-CN" sz="1800" b="1">
                <a:ea typeface="黑体" charset="0"/>
                <a:cs typeface="黑体" charset="0"/>
              </a:rPr>
              <a:t>  </a:t>
            </a:r>
            <a:r>
              <a:rPr kumimoji="0" lang="en-US" altLang="zh-CN" sz="1800" b="1">
                <a:solidFill>
                  <a:srgbClr val="B2B2B2"/>
                </a:solidFill>
                <a:ea typeface="黑体" charset="0"/>
                <a:cs typeface="黑体" charset="0"/>
              </a:rPr>
              <a:t>10</a:t>
            </a:r>
            <a:r>
              <a:rPr kumimoji="0" lang="en-US" altLang="zh-CN" sz="1800" b="1">
                <a:ea typeface="黑体" charset="0"/>
                <a:cs typeface="黑体" charset="0"/>
              </a:rPr>
              <a:t>  11  </a:t>
            </a:r>
            <a:r>
              <a:rPr kumimoji="0" lang="en-US" altLang="zh-CN" sz="1800" b="1">
                <a:solidFill>
                  <a:srgbClr val="B2B2B2"/>
                </a:solidFill>
                <a:ea typeface="黑体" charset="0"/>
                <a:cs typeface="黑体" charset="0"/>
              </a:rPr>
              <a:t>12</a:t>
            </a:r>
            <a:r>
              <a:rPr kumimoji="0" lang="en-US" altLang="zh-CN" sz="1800" b="1">
                <a:ea typeface="黑体" charset="0"/>
                <a:cs typeface="黑体" charset="0"/>
              </a:rPr>
              <a:t>  13  </a:t>
            </a:r>
            <a:r>
              <a:rPr kumimoji="0" lang="en-US" altLang="zh-CN" sz="1800" b="1">
                <a:solidFill>
                  <a:srgbClr val="B2B2B2"/>
                </a:solidFill>
                <a:ea typeface="黑体" charset="0"/>
                <a:cs typeface="黑体" charset="0"/>
              </a:rPr>
              <a:t>14 </a:t>
            </a:r>
            <a:r>
              <a:rPr kumimoji="0" lang="en-US" altLang="zh-CN" sz="1800" b="1">
                <a:ea typeface="黑体" charset="0"/>
                <a:cs typeface="黑体" charset="0"/>
              </a:rPr>
              <a:t> </a:t>
            </a:r>
            <a:r>
              <a:rPr kumimoji="0" lang="en-US" altLang="zh-CN" sz="1800" b="1">
                <a:solidFill>
                  <a:srgbClr val="B2B2B2"/>
                </a:solidFill>
                <a:ea typeface="黑体" charset="0"/>
                <a:cs typeface="黑体" charset="0"/>
              </a:rPr>
              <a:t>15</a:t>
            </a:r>
            <a:r>
              <a:rPr kumimoji="0" lang="en-US" altLang="zh-CN" sz="1800" b="1">
                <a:ea typeface="黑体" charset="0"/>
                <a:cs typeface="黑体" charset="0"/>
              </a:rPr>
              <a:t>  </a:t>
            </a:r>
            <a:r>
              <a:rPr kumimoji="0" lang="en-US" altLang="zh-CN" sz="1800" b="1">
                <a:solidFill>
                  <a:srgbClr val="B2B2B2"/>
                </a:solidFill>
                <a:ea typeface="黑体" charset="0"/>
                <a:cs typeface="黑体" charset="0"/>
              </a:rPr>
              <a:t>16 </a:t>
            </a:r>
            <a:r>
              <a:rPr kumimoji="0" lang="en-US" altLang="zh-CN" sz="1800" b="1">
                <a:ea typeface="黑体" charset="0"/>
                <a:cs typeface="黑体" charset="0"/>
              </a:rPr>
              <a:t> 17  </a:t>
            </a:r>
            <a:r>
              <a:rPr kumimoji="0" lang="en-US" altLang="zh-CN" sz="1800" b="1">
                <a:solidFill>
                  <a:srgbClr val="B2B2B2"/>
                </a:solidFill>
                <a:ea typeface="黑体" charset="0"/>
                <a:cs typeface="黑体" charset="0"/>
              </a:rPr>
              <a:t>18  </a:t>
            </a:r>
            <a:r>
              <a:rPr kumimoji="0" lang="en-US" altLang="zh-CN" sz="1800" b="1">
                <a:ea typeface="黑体" charset="0"/>
                <a:cs typeface="黑体" charset="0"/>
              </a:rPr>
              <a:t>19  </a:t>
            </a:r>
            <a:r>
              <a:rPr kumimoji="0" lang="en-US" altLang="zh-CN" sz="1800" b="1">
                <a:solidFill>
                  <a:srgbClr val="B2B2B2"/>
                </a:solidFill>
                <a:ea typeface="黑体" charset="0"/>
                <a:cs typeface="黑体" charset="0"/>
              </a:rPr>
              <a:t>20</a:t>
            </a:r>
            <a:r>
              <a:rPr kumimoji="0" lang="en-US" altLang="zh-CN" sz="1800" b="1">
                <a:ea typeface="黑体" charset="0"/>
                <a:cs typeface="黑体" charset="0"/>
              </a:rPr>
              <a:t>  </a:t>
            </a:r>
            <a:r>
              <a:rPr kumimoji="0" lang="en-US" altLang="zh-CN" sz="1800" b="1">
                <a:solidFill>
                  <a:srgbClr val="B2B2B2"/>
                </a:solidFill>
                <a:ea typeface="黑体" charset="0"/>
                <a:cs typeface="黑体" charset="0"/>
              </a:rPr>
              <a:t>21</a:t>
            </a:r>
            <a:r>
              <a:rPr kumimoji="0" lang="en-US" altLang="zh-CN" sz="1800" b="1">
                <a:ea typeface="黑体" charset="0"/>
                <a:cs typeface="黑体" charset="0"/>
              </a:rPr>
              <a:t>  </a:t>
            </a:r>
            <a:r>
              <a:rPr kumimoji="0" lang="en-US" altLang="zh-CN" sz="1800" b="1">
                <a:solidFill>
                  <a:srgbClr val="B2B2B2"/>
                </a:solidFill>
                <a:ea typeface="黑体" charset="0"/>
                <a:cs typeface="黑体" charset="0"/>
              </a:rPr>
              <a:t>22</a:t>
            </a:r>
            <a:r>
              <a:rPr kumimoji="0" lang="en-US" altLang="zh-CN" sz="1800" b="1">
                <a:ea typeface="黑体" charset="0"/>
                <a:cs typeface="黑体" charset="0"/>
              </a:rPr>
              <a:t>  23  </a:t>
            </a:r>
            <a:r>
              <a:rPr kumimoji="0" lang="en-US" altLang="zh-CN" sz="1800" b="1">
                <a:solidFill>
                  <a:srgbClr val="B2B2B2"/>
                </a:solidFill>
                <a:ea typeface="黑体" charset="0"/>
                <a:cs typeface="黑体" charset="0"/>
              </a:rPr>
              <a:t>24</a:t>
            </a:r>
            <a:r>
              <a:rPr kumimoji="0" lang="en-US" altLang="zh-CN" sz="1800" b="1">
                <a:ea typeface="黑体" charset="0"/>
                <a:cs typeface="黑体" charset="0"/>
              </a:rPr>
              <a:t>  </a:t>
            </a:r>
            <a:r>
              <a:rPr kumimoji="0" lang="en-US" altLang="zh-CN" sz="1800" b="1">
                <a:solidFill>
                  <a:srgbClr val="B2B2B2"/>
                </a:solidFill>
                <a:ea typeface="黑体" charset="0"/>
                <a:cs typeface="黑体" charset="0"/>
              </a:rPr>
              <a:t>25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278"/>
                                        </p:tgtEl>
                                        <p:attrNameLst>
                                          <p:attrName>style.visibility</p:attrName>
                                        </p:attrNameLst>
                                      </p:cBhvr>
                                      <p:to>
                                        <p:strVal val="visible"/>
                                      </p:to>
                                    </p:set>
                                    <p:anim calcmode="lin" valueType="num">
                                      <p:cBhvr additive="base">
                                        <p:cTn id="7" dur="500" fill="hold"/>
                                        <p:tgtEl>
                                          <p:spTgt spid="54278"/>
                                        </p:tgtEl>
                                        <p:attrNameLst>
                                          <p:attrName>ppt_x</p:attrName>
                                        </p:attrNameLst>
                                      </p:cBhvr>
                                      <p:tavLst>
                                        <p:tav tm="0">
                                          <p:val>
                                            <p:strVal val="#ppt_x"/>
                                          </p:val>
                                        </p:tav>
                                        <p:tav tm="100000">
                                          <p:val>
                                            <p:strVal val="#ppt_x"/>
                                          </p:val>
                                        </p:tav>
                                      </p:tavLst>
                                    </p:anim>
                                    <p:anim calcmode="lin" valueType="num">
                                      <p:cBhvr additive="base">
                                        <p:cTn id="8" dur="500" fill="hold"/>
                                        <p:tgtEl>
                                          <p:spTgt spid="542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279"/>
                                        </p:tgtEl>
                                        <p:attrNameLst>
                                          <p:attrName>style.visibility</p:attrName>
                                        </p:attrNameLst>
                                      </p:cBhvr>
                                      <p:to>
                                        <p:strVal val="visible"/>
                                      </p:to>
                                    </p:set>
                                    <p:anim calcmode="lin" valueType="num">
                                      <p:cBhvr additive="base">
                                        <p:cTn id="13" dur="500" fill="hold"/>
                                        <p:tgtEl>
                                          <p:spTgt spid="54279"/>
                                        </p:tgtEl>
                                        <p:attrNameLst>
                                          <p:attrName>ppt_x</p:attrName>
                                        </p:attrNameLst>
                                      </p:cBhvr>
                                      <p:tavLst>
                                        <p:tav tm="0">
                                          <p:val>
                                            <p:strVal val="#ppt_x"/>
                                          </p:val>
                                        </p:tav>
                                        <p:tav tm="100000">
                                          <p:val>
                                            <p:strVal val="#ppt_x"/>
                                          </p:val>
                                        </p:tav>
                                      </p:tavLst>
                                    </p:anim>
                                    <p:anim calcmode="lin" valueType="num">
                                      <p:cBhvr additive="base">
                                        <p:cTn id="14" dur="500" fill="hold"/>
                                        <p:tgtEl>
                                          <p:spTgt spid="5427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4280"/>
                                        </p:tgtEl>
                                        <p:attrNameLst>
                                          <p:attrName>style.visibility</p:attrName>
                                        </p:attrNameLst>
                                      </p:cBhvr>
                                      <p:to>
                                        <p:strVal val="visible"/>
                                      </p:to>
                                    </p:set>
                                    <p:anim calcmode="lin" valueType="num">
                                      <p:cBhvr additive="base">
                                        <p:cTn id="19" dur="500" fill="hold"/>
                                        <p:tgtEl>
                                          <p:spTgt spid="54280"/>
                                        </p:tgtEl>
                                        <p:attrNameLst>
                                          <p:attrName>ppt_x</p:attrName>
                                        </p:attrNameLst>
                                      </p:cBhvr>
                                      <p:tavLst>
                                        <p:tav tm="0">
                                          <p:val>
                                            <p:strVal val="#ppt_x"/>
                                          </p:val>
                                        </p:tav>
                                        <p:tav tm="100000">
                                          <p:val>
                                            <p:strVal val="#ppt_x"/>
                                          </p:val>
                                        </p:tav>
                                      </p:tavLst>
                                    </p:anim>
                                    <p:anim calcmode="lin" valueType="num">
                                      <p:cBhvr additive="base">
                                        <p:cTn id="20" dur="500" fill="hold"/>
                                        <p:tgtEl>
                                          <p:spTgt spid="54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8" grpId="0" animBg="1"/>
      <p:bldP spid="54279" grpId="0" animBg="1"/>
      <p:bldP spid="542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AutoShape 6" descr="信纸"/>
          <p:cNvSpPr>
            <a:spLocks noChangeArrowheads="1"/>
          </p:cNvSpPr>
          <p:nvPr/>
        </p:nvSpPr>
        <p:spPr bwMode="auto">
          <a:xfrm>
            <a:off x="468313" y="3213100"/>
            <a:ext cx="8280400" cy="3455988"/>
          </a:xfrm>
          <a:prstGeom prst="roundRect">
            <a:avLst>
              <a:gd name="adj" fmla="val 16667"/>
            </a:avLst>
          </a:prstGeom>
          <a:blipFill dpi="0" rotWithShape="1">
            <a:blip r:embed="rId4"/>
            <a:srcRect/>
            <a:tile tx="0" ty="0" sx="100000" sy="100000" flip="none" algn="tl"/>
          </a:blip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CN" altLang="en-US">
              <a:ea typeface="黑体" charset="0"/>
              <a:cs typeface="黑体" charset="0"/>
            </a:endParaRPr>
          </a:p>
        </p:txBody>
      </p:sp>
      <p:sp>
        <p:nvSpPr>
          <p:cNvPr id="71682" name="Rectangle 2"/>
          <p:cNvSpPr>
            <a:spLocks noGrp="1" noChangeArrowheads="1"/>
          </p:cNvSpPr>
          <p:nvPr>
            <p:ph type="title"/>
          </p:nvPr>
        </p:nvSpPr>
        <p:spPr/>
        <p:txBody>
          <a:bodyPr/>
          <a:lstStyle/>
          <a:p>
            <a:pPr eaLnBrk="1" hangingPunct="1"/>
            <a:r>
              <a:rPr lang="en-US" altLang="zh-CN">
                <a:latin typeface="Arial" charset="0"/>
                <a:ea typeface="黑体" charset="0"/>
              </a:rPr>
              <a:t>100</a:t>
            </a:r>
            <a:r>
              <a:rPr lang="zh-CN" altLang="en-US">
                <a:latin typeface="Arial" charset="0"/>
                <a:ea typeface="黑体" charset="0"/>
              </a:rPr>
              <a:t>以内有多少质数</a:t>
            </a:r>
          </a:p>
        </p:txBody>
      </p:sp>
      <p:sp>
        <p:nvSpPr>
          <p:cNvPr id="71683" name="Rectangle 3"/>
          <p:cNvSpPr>
            <a:spLocks noGrp="1" noChangeArrowheads="1"/>
          </p:cNvSpPr>
          <p:nvPr>
            <p:ph type="body" sz="half" idx="1"/>
          </p:nvPr>
        </p:nvSpPr>
        <p:spPr>
          <a:xfrm>
            <a:off x="457200" y="1484313"/>
            <a:ext cx="8291513" cy="4646612"/>
          </a:xfrm>
        </p:spPr>
        <p:txBody>
          <a:bodyPr/>
          <a:lstStyle/>
          <a:p>
            <a:pPr eaLnBrk="1" hangingPunct="1">
              <a:lnSpc>
                <a:spcPct val="110000"/>
              </a:lnSpc>
            </a:pPr>
            <a:r>
              <a:rPr lang="en-US" altLang="zh-CN" sz="2400">
                <a:latin typeface="Arial" charset="0"/>
                <a:ea typeface="黑体" charset="0"/>
              </a:rPr>
              <a:t>100</a:t>
            </a:r>
            <a:r>
              <a:rPr lang="zh-CN" altLang="en-US" sz="2400">
                <a:latin typeface="Arial" charset="0"/>
                <a:ea typeface="黑体" charset="0"/>
              </a:rPr>
              <a:t>以内的任意合数必有不大于其平方根的质数为其因子。这样的质数只有</a:t>
            </a:r>
            <a:r>
              <a:rPr lang="en-US" altLang="zh-CN" sz="2400">
                <a:latin typeface="Arial" charset="0"/>
                <a:ea typeface="黑体" charset="0"/>
              </a:rPr>
              <a:t>4</a:t>
            </a:r>
            <a:r>
              <a:rPr lang="zh-CN" altLang="en-US" sz="2400">
                <a:latin typeface="Arial" charset="0"/>
                <a:ea typeface="黑体" charset="0"/>
              </a:rPr>
              <a:t>个：</a:t>
            </a:r>
            <a:r>
              <a:rPr lang="en-US" altLang="zh-CN" sz="2400">
                <a:latin typeface="Arial" charset="0"/>
                <a:ea typeface="黑体" charset="0"/>
              </a:rPr>
              <a:t>{2, 3, 5, 7}</a:t>
            </a:r>
          </a:p>
          <a:p>
            <a:pPr eaLnBrk="1" hangingPunct="1">
              <a:lnSpc>
                <a:spcPct val="110000"/>
              </a:lnSpc>
            </a:pPr>
            <a:r>
              <a:rPr lang="zh-CN" altLang="en-US" sz="2400">
                <a:latin typeface="Arial" charset="0"/>
                <a:ea typeface="黑体" charset="0"/>
              </a:rPr>
              <a:t>设</a:t>
            </a:r>
            <a:r>
              <a:rPr lang="en-US" altLang="zh-CN" sz="2400">
                <a:latin typeface="Arial" charset="0"/>
                <a:ea typeface="黑体" charset="0"/>
              </a:rPr>
              <a:t>A</a:t>
            </a:r>
            <a:r>
              <a:rPr lang="en-US" altLang="zh-CN" sz="2400" baseline="-25000">
                <a:latin typeface="Arial" charset="0"/>
                <a:ea typeface="黑体" charset="0"/>
              </a:rPr>
              <a:t>2</a:t>
            </a:r>
            <a:r>
              <a:rPr lang="en-US" altLang="zh-CN" sz="2400">
                <a:latin typeface="Arial" charset="0"/>
                <a:ea typeface="黑体" charset="0"/>
              </a:rPr>
              <a:t>, A</a:t>
            </a:r>
            <a:r>
              <a:rPr lang="en-US" altLang="zh-CN" sz="2400" baseline="-25000">
                <a:latin typeface="Arial" charset="0"/>
                <a:ea typeface="黑体" charset="0"/>
              </a:rPr>
              <a:t>3</a:t>
            </a:r>
            <a:r>
              <a:rPr lang="en-US" altLang="zh-CN" sz="2400">
                <a:latin typeface="Arial" charset="0"/>
                <a:ea typeface="黑体" charset="0"/>
              </a:rPr>
              <a:t>, A</a:t>
            </a:r>
            <a:r>
              <a:rPr lang="en-US" altLang="zh-CN" sz="2400" baseline="-25000">
                <a:latin typeface="Arial" charset="0"/>
                <a:ea typeface="黑体" charset="0"/>
              </a:rPr>
              <a:t>5</a:t>
            </a:r>
            <a:r>
              <a:rPr lang="en-US" altLang="zh-CN" sz="2400">
                <a:latin typeface="Arial" charset="0"/>
                <a:ea typeface="黑体" charset="0"/>
              </a:rPr>
              <a:t>, A</a:t>
            </a:r>
            <a:r>
              <a:rPr lang="en-US" altLang="zh-CN" sz="2400" baseline="-25000">
                <a:latin typeface="Arial" charset="0"/>
                <a:ea typeface="黑体" charset="0"/>
              </a:rPr>
              <a:t>7</a:t>
            </a:r>
            <a:r>
              <a:rPr lang="en-US" altLang="zh-CN" sz="2400">
                <a:latin typeface="Arial" charset="0"/>
                <a:ea typeface="黑体" charset="0"/>
              </a:rPr>
              <a:t> </a:t>
            </a:r>
            <a:r>
              <a:rPr lang="zh-CN" altLang="en-US" sz="2400">
                <a:latin typeface="Arial" charset="0"/>
                <a:ea typeface="黑体" charset="0"/>
              </a:rPr>
              <a:t>分别是可被相应质数整除的</a:t>
            </a:r>
            <a:r>
              <a:rPr lang="en-US" altLang="zh-CN" sz="2400">
                <a:latin typeface="Arial" charset="0"/>
                <a:ea typeface="黑体" charset="0"/>
              </a:rPr>
              <a:t>100</a:t>
            </a:r>
            <a:r>
              <a:rPr lang="zh-CN" altLang="en-US" sz="2400">
                <a:latin typeface="Arial" charset="0"/>
                <a:ea typeface="黑体" charset="0"/>
              </a:rPr>
              <a:t>以内大于</a:t>
            </a:r>
            <a:r>
              <a:rPr lang="en-US" altLang="zh-CN" sz="2400">
                <a:latin typeface="Arial" charset="0"/>
                <a:ea typeface="黑体" charset="0"/>
              </a:rPr>
              <a:t>1</a:t>
            </a:r>
            <a:r>
              <a:rPr lang="zh-CN" altLang="en-US" sz="2400">
                <a:latin typeface="Arial" charset="0"/>
                <a:ea typeface="黑体" charset="0"/>
              </a:rPr>
              <a:t>的自然数的集合。则</a:t>
            </a:r>
            <a:r>
              <a:rPr lang="en-US" altLang="zh-CN" sz="2400">
                <a:latin typeface="Arial" charset="0"/>
                <a:ea typeface="黑体" charset="0"/>
              </a:rPr>
              <a:t>100</a:t>
            </a:r>
            <a:r>
              <a:rPr lang="zh-CN" altLang="en-US" sz="2400">
                <a:latin typeface="Arial" charset="0"/>
                <a:ea typeface="黑体" charset="0"/>
              </a:rPr>
              <a:t>以内质数的数量为：</a:t>
            </a:r>
          </a:p>
        </p:txBody>
      </p:sp>
      <p:graphicFrame>
        <p:nvGraphicFramePr>
          <p:cNvPr id="53252" name="Object 4"/>
          <p:cNvGraphicFramePr>
            <a:graphicFrameLocks noGrp="1" noChangeAspect="1"/>
          </p:cNvGraphicFramePr>
          <p:nvPr>
            <p:ph sz="half" idx="2"/>
          </p:nvPr>
        </p:nvGraphicFramePr>
        <p:xfrm>
          <a:off x="1093788" y="3357563"/>
          <a:ext cx="7245350" cy="3167062"/>
        </p:xfrm>
        <a:graphic>
          <a:graphicData uri="http://schemas.openxmlformats.org/presentationml/2006/ole">
            <mc:AlternateContent xmlns:mc="http://schemas.openxmlformats.org/markup-compatibility/2006">
              <mc:Choice xmlns:v="urn:schemas-microsoft-com:vml" Requires="v">
                <p:oleObj spid="_x0000_s71707" name="公式" r:id="rId5" imgW="4038600" imgH="1765300" progId="Equation.3">
                  <p:embed/>
                </p:oleObj>
              </mc:Choice>
              <mc:Fallback>
                <p:oleObj name="公式" r:id="rId5" imgW="4038600" imgH="1765300" progId="Equation.3">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788" y="3357563"/>
                        <a:ext cx="7245350" cy="3167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3255" name="Oval 7"/>
          <p:cNvSpPr>
            <a:spLocks noChangeArrowheads="1"/>
          </p:cNvSpPr>
          <p:nvPr/>
        </p:nvSpPr>
        <p:spPr bwMode="auto">
          <a:xfrm>
            <a:off x="684213" y="6165850"/>
            <a:ext cx="1150937" cy="431800"/>
          </a:xfrm>
          <a:prstGeom prst="ellipse">
            <a:avLst/>
          </a:pr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3256" name="Line 8"/>
          <p:cNvSpPr>
            <a:spLocks noChangeShapeType="1"/>
          </p:cNvSpPr>
          <p:nvPr/>
        </p:nvSpPr>
        <p:spPr bwMode="auto">
          <a:xfrm>
            <a:off x="7380288" y="5516563"/>
            <a:ext cx="504825"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3257" name="Line 9"/>
          <p:cNvSpPr>
            <a:spLocks noChangeShapeType="1"/>
          </p:cNvSpPr>
          <p:nvPr/>
        </p:nvSpPr>
        <p:spPr bwMode="auto">
          <a:xfrm flipH="1">
            <a:off x="7596188" y="4508500"/>
            <a:ext cx="576262" cy="72072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53258" name="Text Box 10"/>
          <p:cNvSpPr txBox="1">
            <a:spLocks noChangeArrowheads="1"/>
          </p:cNvSpPr>
          <p:nvPr/>
        </p:nvSpPr>
        <p:spPr bwMode="auto">
          <a:xfrm>
            <a:off x="7920038" y="4076700"/>
            <a:ext cx="12239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a:ea typeface="黑体" charset="0"/>
                <a:cs typeface="黑体" charset="0"/>
              </a:rPr>
              <a:t>why?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254"/>
                                        </p:tgtEl>
                                        <p:attrNameLst>
                                          <p:attrName>style.visibility</p:attrName>
                                        </p:attrNameLst>
                                      </p:cBhvr>
                                      <p:to>
                                        <p:strVal val="visible"/>
                                      </p:to>
                                    </p:set>
                                    <p:anim calcmode="lin" valueType="num">
                                      <p:cBhvr additive="base">
                                        <p:cTn id="7" dur="500" fill="hold"/>
                                        <p:tgtEl>
                                          <p:spTgt spid="53254"/>
                                        </p:tgtEl>
                                        <p:attrNameLst>
                                          <p:attrName>ppt_x</p:attrName>
                                        </p:attrNameLst>
                                      </p:cBhvr>
                                      <p:tavLst>
                                        <p:tav tm="0">
                                          <p:val>
                                            <p:strVal val="#ppt_x"/>
                                          </p:val>
                                        </p:tav>
                                        <p:tav tm="100000">
                                          <p:val>
                                            <p:strVal val="#ppt_x"/>
                                          </p:val>
                                        </p:tav>
                                      </p:tavLst>
                                    </p:anim>
                                    <p:anim calcmode="lin" valueType="num">
                                      <p:cBhvr additive="base">
                                        <p:cTn id="8" dur="500" fill="hold"/>
                                        <p:tgtEl>
                                          <p:spTgt spid="532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252"/>
                                        </p:tgtEl>
                                        <p:attrNameLst>
                                          <p:attrName>style.visibility</p:attrName>
                                        </p:attrNameLst>
                                      </p:cBhvr>
                                      <p:to>
                                        <p:strVal val="visible"/>
                                      </p:to>
                                    </p:set>
                                    <p:anim calcmode="lin" valueType="num">
                                      <p:cBhvr additive="base">
                                        <p:cTn id="11" dur="500" fill="hold"/>
                                        <p:tgtEl>
                                          <p:spTgt spid="53252"/>
                                        </p:tgtEl>
                                        <p:attrNameLst>
                                          <p:attrName>ppt_x</p:attrName>
                                        </p:attrNameLst>
                                      </p:cBhvr>
                                      <p:tavLst>
                                        <p:tav tm="0">
                                          <p:val>
                                            <p:strVal val="#ppt_x"/>
                                          </p:val>
                                        </p:tav>
                                        <p:tav tm="100000">
                                          <p:val>
                                            <p:strVal val="#ppt_x"/>
                                          </p:val>
                                        </p:tav>
                                      </p:tavLst>
                                    </p:anim>
                                    <p:anim calcmode="lin" valueType="num">
                                      <p:cBhvr additive="base">
                                        <p:cTn id="12" dur="500" fill="hold"/>
                                        <p:tgtEl>
                                          <p:spTgt spid="532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3255"/>
                                        </p:tgtEl>
                                        <p:attrNameLst>
                                          <p:attrName>style.visibility</p:attrName>
                                        </p:attrNameLst>
                                      </p:cBhvr>
                                      <p:to>
                                        <p:strVal val="visible"/>
                                      </p:to>
                                    </p:set>
                                    <p:anim calcmode="lin" valueType="num">
                                      <p:cBhvr additive="base">
                                        <p:cTn id="15" dur="500" fill="hold"/>
                                        <p:tgtEl>
                                          <p:spTgt spid="53255"/>
                                        </p:tgtEl>
                                        <p:attrNameLst>
                                          <p:attrName>ppt_x</p:attrName>
                                        </p:attrNameLst>
                                      </p:cBhvr>
                                      <p:tavLst>
                                        <p:tav tm="0">
                                          <p:val>
                                            <p:strVal val="#ppt_x"/>
                                          </p:val>
                                        </p:tav>
                                        <p:tav tm="100000">
                                          <p:val>
                                            <p:strVal val="#ppt_x"/>
                                          </p:val>
                                        </p:tav>
                                      </p:tavLst>
                                    </p:anim>
                                    <p:anim calcmode="lin" valueType="num">
                                      <p:cBhvr additive="base">
                                        <p:cTn id="16" dur="500" fill="hold"/>
                                        <p:tgtEl>
                                          <p:spTgt spid="5325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3256"/>
                                        </p:tgtEl>
                                        <p:attrNameLst>
                                          <p:attrName>style.visibility</p:attrName>
                                        </p:attrNameLst>
                                      </p:cBhvr>
                                      <p:to>
                                        <p:strVal val="visible"/>
                                      </p:to>
                                    </p:set>
                                    <p:anim calcmode="lin" valueType="num">
                                      <p:cBhvr additive="base">
                                        <p:cTn id="19" dur="500" fill="hold"/>
                                        <p:tgtEl>
                                          <p:spTgt spid="53256"/>
                                        </p:tgtEl>
                                        <p:attrNameLst>
                                          <p:attrName>ppt_x</p:attrName>
                                        </p:attrNameLst>
                                      </p:cBhvr>
                                      <p:tavLst>
                                        <p:tav tm="0">
                                          <p:val>
                                            <p:strVal val="#ppt_x"/>
                                          </p:val>
                                        </p:tav>
                                        <p:tav tm="100000">
                                          <p:val>
                                            <p:strVal val="#ppt_x"/>
                                          </p:val>
                                        </p:tav>
                                      </p:tavLst>
                                    </p:anim>
                                    <p:anim calcmode="lin" valueType="num">
                                      <p:cBhvr additive="base">
                                        <p:cTn id="20" dur="500" fill="hold"/>
                                        <p:tgtEl>
                                          <p:spTgt spid="5325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3257"/>
                                        </p:tgtEl>
                                        <p:attrNameLst>
                                          <p:attrName>style.visibility</p:attrName>
                                        </p:attrNameLst>
                                      </p:cBhvr>
                                      <p:to>
                                        <p:strVal val="visible"/>
                                      </p:to>
                                    </p:set>
                                    <p:anim calcmode="lin" valueType="num">
                                      <p:cBhvr additive="base">
                                        <p:cTn id="23" dur="500" fill="hold"/>
                                        <p:tgtEl>
                                          <p:spTgt spid="53257"/>
                                        </p:tgtEl>
                                        <p:attrNameLst>
                                          <p:attrName>ppt_x</p:attrName>
                                        </p:attrNameLst>
                                      </p:cBhvr>
                                      <p:tavLst>
                                        <p:tav tm="0">
                                          <p:val>
                                            <p:strVal val="#ppt_x"/>
                                          </p:val>
                                        </p:tav>
                                        <p:tav tm="100000">
                                          <p:val>
                                            <p:strVal val="#ppt_x"/>
                                          </p:val>
                                        </p:tav>
                                      </p:tavLst>
                                    </p:anim>
                                    <p:anim calcmode="lin" valueType="num">
                                      <p:cBhvr additive="base">
                                        <p:cTn id="24" dur="500" fill="hold"/>
                                        <p:tgtEl>
                                          <p:spTgt spid="5325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258"/>
                                        </p:tgtEl>
                                        <p:attrNameLst>
                                          <p:attrName>style.visibility</p:attrName>
                                        </p:attrNameLst>
                                      </p:cBhvr>
                                      <p:to>
                                        <p:strVal val="visible"/>
                                      </p:to>
                                    </p:set>
                                    <p:anim calcmode="lin" valueType="num">
                                      <p:cBhvr additive="base">
                                        <p:cTn id="27" dur="500" fill="hold"/>
                                        <p:tgtEl>
                                          <p:spTgt spid="53258"/>
                                        </p:tgtEl>
                                        <p:attrNameLst>
                                          <p:attrName>ppt_x</p:attrName>
                                        </p:attrNameLst>
                                      </p:cBhvr>
                                      <p:tavLst>
                                        <p:tav tm="0">
                                          <p:val>
                                            <p:strVal val="#ppt_x"/>
                                          </p:val>
                                        </p:tav>
                                        <p:tav tm="100000">
                                          <p:val>
                                            <p:strVal val="#ppt_x"/>
                                          </p:val>
                                        </p:tav>
                                      </p:tavLst>
                                    </p:anim>
                                    <p:anim calcmode="lin" valueType="num">
                                      <p:cBhvr additive="base">
                                        <p:cTn id="28" dur="500" fill="hold"/>
                                        <p:tgtEl>
                                          <p:spTgt spid="53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animBg="1"/>
      <p:bldP spid="53255" grpId="0" animBg="1"/>
      <p:bldP spid="53256" grpId="0" animBg="1"/>
      <p:bldP spid="53257" grpId="0" animBg="1"/>
      <p:bldP spid="5325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539750" y="260350"/>
            <a:ext cx="7543800" cy="1012825"/>
          </a:xfrm>
        </p:spPr>
        <p:txBody>
          <a:bodyPr/>
          <a:lstStyle/>
          <a:p>
            <a:pPr eaLnBrk="1" hangingPunct="1"/>
            <a:r>
              <a:rPr lang="zh-CN" altLang="en-US">
                <a:latin typeface="Arial" charset="0"/>
                <a:ea typeface="黑体" charset="0"/>
              </a:rPr>
              <a:t>粗心的衣帽间管理员</a:t>
            </a:r>
          </a:p>
        </p:txBody>
      </p:sp>
      <p:sp>
        <p:nvSpPr>
          <p:cNvPr id="59395" name="Rectangle 3"/>
          <p:cNvSpPr>
            <a:spLocks noGrp="1" noChangeArrowheads="1"/>
          </p:cNvSpPr>
          <p:nvPr>
            <p:ph idx="1"/>
          </p:nvPr>
        </p:nvSpPr>
        <p:spPr>
          <a:xfrm>
            <a:off x="457200" y="1484313"/>
            <a:ext cx="8229600" cy="4897437"/>
          </a:xfrm>
        </p:spPr>
        <p:txBody>
          <a:bodyPr/>
          <a:lstStyle/>
          <a:p>
            <a:pPr eaLnBrk="1" hangingPunct="1">
              <a:lnSpc>
                <a:spcPct val="110000"/>
              </a:lnSpc>
            </a:pPr>
            <a:r>
              <a:rPr lang="zh-CN" altLang="en-US" sz="2600">
                <a:latin typeface="Arial" charset="0"/>
                <a:ea typeface="黑体" charset="0"/>
              </a:rPr>
              <a:t>剧场的衣帽管理间新来了一个粗心的管理员</a:t>
            </a:r>
            <a:r>
              <a:rPr lang="en-US" altLang="zh-CN" sz="2600">
                <a:latin typeface="Arial" charset="0"/>
                <a:ea typeface="黑体" charset="0"/>
              </a:rPr>
              <a:t>,</a:t>
            </a:r>
            <a:r>
              <a:rPr lang="zh-CN" altLang="en-US" sz="2600">
                <a:latin typeface="Arial" charset="0"/>
                <a:ea typeface="黑体" charset="0"/>
              </a:rPr>
              <a:t>他忘了给每个客人的帽子夹上号码牌。散场时他只好随意地将帽子发还给客人。没有任何人拿到自己的帽子的概率是多少？</a:t>
            </a:r>
          </a:p>
          <a:p>
            <a:pPr eaLnBrk="1" hangingPunct="1">
              <a:lnSpc>
                <a:spcPct val="110000"/>
              </a:lnSpc>
            </a:pPr>
            <a:r>
              <a:rPr lang="zh-CN" altLang="en-US" sz="2600">
                <a:latin typeface="Arial" charset="0"/>
                <a:ea typeface="黑体" charset="0"/>
              </a:rPr>
              <a:t>这可以看作一个排列问题：对标号为</a:t>
            </a:r>
            <a:r>
              <a:rPr lang="en-US" altLang="zh-CN" sz="2600">
                <a:latin typeface="Arial" charset="0"/>
                <a:ea typeface="黑体" charset="0"/>
              </a:rPr>
              <a:t>1,2,3,…,</a:t>
            </a:r>
            <a:r>
              <a:rPr lang="en-US" altLang="zh-CN" sz="2600" i="1">
                <a:latin typeface="Arial" charset="0"/>
                <a:ea typeface="黑体" charset="0"/>
              </a:rPr>
              <a:t>n</a:t>
            </a:r>
            <a:r>
              <a:rPr lang="zh-CN" altLang="en-US" sz="2600">
                <a:latin typeface="Arial" charset="0"/>
                <a:ea typeface="黑体" charset="0"/>
              </a:rPr>
              <a:t>的</a:t>
            </a:r>
            <a:r>
              <a:rPr lang="en-US" altLang="zh-CN" sz="2600" i="1">
                <a:latin typeface="Arial" charset="0"/>
                <a:ea typeface="黑体" charset="0"/>
              </a:rPr>
              <a:t>n</a:t>
            </a:r>
            <a:r>
              <a:rPr lang="zh-CN" altLang="en-US" sz="2600">
                <a:latin typeface="Arial" charset="0"/>
                <a:ea typeface="黑体" charset="0"/>
              </a:rPr>
              <a:t>个帽子重新排列，新的序号为</a:t>
            </a:r>
            <a:r>
              <a:rPr lang="en-US" altLang="zh-CN" sz="2600" i="1">
                <a:latin typeface="Arial" charset="0"/>
                <a:ea typeface="黑体" charset="0"/>
              </a:rPr>
              <a:t>i</a:t>
            </a:r>
            <a:r>
              <a:rPr lang="en-US" altLang="zh-CN" sz="2600" baseline="-25000">
                <a:latin typeface="Arial" charset="0"/>
                <a:ea typeface="黑体" charset="0"/>
              </a:rPr>
              <a:t>1</a:t>
            </a:r>
            <a:r>
              <a:rPr lang="en-US" altLang="zh-CN" sz="2600">
                <a:latin typeface="Arial" charset="0"/>
                <a:ea typeface="黑体" charset="0"/>
              </a:rPr>
              <a:t>, </a:t>
            </a:r>
            <a:r>
              <a:rPr lang="en-US" altLang="zh-CN" sz="2600" i="1">
                <a:latin typeface="Arial" charset="0"/>
                <a:ea typeface="黑体" charset="0"/>
              </a:rPr>
              <a:t>i</a:t>
            </a:r>
            <a:r>
              <a:rPr lang="en-US" altLang="zh-CN" sz="2600" baseline="-25000">
                <a:latin typeface="Arial" charset="0"/>
                <a:ea typeface="黑体" charset="0"/>
              </a:rPr>
              <a:t>2</a:t>
            </a:r>
            <a:r>
              <a:rPr lang="en-US" altLang="zh-CN" sz="2600">
                <a:latin typeface="Arial" charset="0"/>
                <a:ea typeface="黑体" charset="0"/>
              </a:rPr>
              <a:t>, </a:t>
            </a:r>
            <a:r>
              <a:rPr lang="en-US" altLang="zh-CN" sz="2600" i="1">
                <a:latin typeface="Arial" charset="0"/>
                <a:ea typeface="黑体" charset="0"/>
              </a:rPr>
              <a:t>i</a:t>
            </a:r>
            <a:r>
              <a:rPr lang="en-US" altLang="zh-CN" sz="2600" baseline="-25000">
                <a:latin typeface="Arial" charset="0"/>
                <a:ea typeface="黑体" charset="0"/>
              </a:rPr>
              <a:t>3</a:t>
            </a:r>
            <a:r>
              <a:rPr lang="en-US" altLang="zh-CN" sz="2600">
                <a:latin typeface="Arial" charset="0"/>
                <a:ea typeface="黑体" charset="0"/>
              </a:rPr>
              <a:t>,…,</a:t>
            </a:r>
            <a:r>
              <a:rPr lang="en-US" altLang="zh-CN" sz="2600" i="1">
                <a:latin typeface="Arial" charset="0"/>
                <a:ea typeface="黑体" charset="0"/>
              </a:rPr>
              <a:t>i</a:t>
            </a:r>
            <a:r>
              <a:rPr lang="en-US" altLang="zh-CN" sz="2600" i="1" baseline="-25000">
                <a:latin typeface="Arial" charset="0"/>
                <a:ea typeface="黑体" charset="0"/>
              </a:rPr>
              <a:t>n</a:t>
            </a:r>
            <a:r>
              <a:rPr lang="zh-CN" altLang="en-US" sz="2600">
                <a:latin typeface="Arial" charset="0"/>
                <a:ea typeface="黑体" charset="0"/>
              </a:rPr>
              <a:t>。上述问题即：满足对任意</a:t>
            </a:r>
            <a:r>
              <a:rPr lang="en-US" altLang="zh-CN" sz="2600" i="1">
                <a:latin typeface="Arial" charset="0"/>
                <a:ea typeface="黑体" charset="0"/>
              </a:rPr>
              <a:t>k </a:t>
            </a:r>
            <a:r>
              <a:rPr lang="en-US" altLang="zh-CN" sz="2000">
                <a:latin typeface="Arial" charset="0"/>
                <a:ea typeface="黑体" charset="0"/>
              </a:rPr>
              <a:t>(1</a:t>
            </a:r>
            <a:r>
              <a:rPr lang="en-US" altLang="zh-CN" sz="2000">
                <a:latin typeface="Arial" charset="0"/>
                <a:ea typeface="黑体" charset="0"/>
                <a:sym typeface="Symbol" charset="0"/>
              </a:rPr>
              <a:t></a:t>
            </a:r>
            <a:r>
              <a:rPr lang="en-US" altLang="zh-CN" sz="2000" i="1">
                <a:latin typeface="Arial" charset="0"/>
                <a:ea typeface="黑体" charset="0"/>
                <a:sym typeface="Symbol" charset="0"/>
              </a:rPr>
              <a:t>k</a:t>
            </a:r>
            <a:r>
              <a:rPr lang="en-US" altLang="zh-CN" sz="2000">
                <a:latin typeface="Arial" charset="0"/>
                <a:ea typeface="黑体" charset="0"/>
                <a:sym typeface="Symbol" charset="0"/>
              </a:rPr>
              <a:t></a:t>
            </a:r>
            <a:r>
              <a:rPr lang="en-US" altLang="zh-CN" sz="2000" i="1">
                <a:latin typeface="Arial" charset="0"/>
                <a:ea typeface="黑体" charset="0"/>
                <a:sym typeface="Symbol" charset="0"/>
              </a:rPr>
              <a:t>n</a:t>
            </a:r>
            <a:r>
              <a:rPr lang="en-US" altLang="zh-CN" sz="2000">
                <a:latin typeface="Arial" charset="0"/>
                <a:ea typeface="黑体" charset="0"/>
                <a:sym typeface="Symbol" charset="0"/>
              </a:rPr>
              <a:t>),</a:t>
            </a:r>
            <a:r>
              <a:rPr lang="en-US" altLang="zh-CN" sz="2600">
                <a:latin typeface="Arial" charset="0"/>
                <a:ea typeface="黑体" charset="0"/>
                <a:sym typeface="Symbol" charset="0"/>
              </a:rPr>
              <a:t> </a:t>
            </a:r>
            <a:r>
              <a:rPr lang="en-US" altLang="zh-CN" sz="2600" i="1">
                <a:latin typeface="Arial" charset="0"/>
                <a:ea typeface="黑体" charset="0"/>
                <a:sym typeface="Symbol" charset="0"/>
              </a:rPr>
              <a:t>i</a:t>
            </a:r>
            <a:r>
              <a:rPr lang="en-US" altLang="zh-CN" sz="2600" baseline="-25000">
                <a:latin typeface="Arial" charset="0"/>
                <a:ea typeface="黑体" charset="0"/>
                <a:sym typeface="Symbol" charset="0"/>
              </a:rPr>
              <a:t>k</a:t>
            </a:r>
            <a:r>
              <a:rPr lang="en-US" altLang="zh-CN" sz="2600">
                <a:latin typeface="Arial" charset="0"/>
                <a:ea typeface="黑体" charset="0"/>
                <a:sym typeface="Symbol" charset="0"/>
              </a:rPr>
              <a:t></a:t>
            </a:r>
            <a:r>
              <a:rPr lang="en-US" altLang="zh-CN" sz="2600" i="1">
                <a:latin typeface="Arial" charset="0"/>
                <a:ea typeface="黑体" charset="0"/>
                <a:sym typeface="Symbol" charset="0"/>
              </a:rPr>
              <a:t>k</a:t>
            </a:r>
            <a:r>
              <a:rPr lang="zh-CN" altLang="en-US" sz="2600">
                <a:latin typeface="Arial" charset="0"/>
                <a:ea typeface="黑体" charset="0"/>
                <a:sym typeface="Symbol" charset="0"/>
              </a:rPr>
              <a:t>的排列出现的概率是多少？</a:t>
            </a:r>
          </a:p>
          <a:p>
            <a:pPr eaLnBrk="1" hangingPunct="1">
              <a:lnSpc>
                <a:spcPct val="110000"/>
              </a:lnSpc>
            </a:pPr>
            <a:r>
              <a:rPr lang="zh-CN" altLang="en-US" sz="2600">
                <a:latin typeface="Arial" charset="0"/>
                <a:ea typeface="黑体" charset="0"/>
                <a:sym typeface="Symbol" charset="0"/>
              </a:rPr>
              <a:t>这样的排列称为“错位排列”</a:t>
            </a:r>
            <a:r>
              <a:rPr lang="en-US" altLang="zh-CN" sz="2600">
                <a:latin typeface="Times New Roman" charset="0"/>
                <a:ea typeface="黑体" charset="0"/>
                <a:sym typeface="Symbol" charset="0"/>
              </a:rPr>
              <a:t>(derangement)</a:t>
            </a:r>
            <a:r>
              <a:rPr lang="zh-CN" altLang="en-US" sz="2600">
                <a:latin typeface="Arial" charset="0"/>
                <a:ea typeface="黑体" charset="0"/>
                <a:sym typeface="Symbol" charset="0"/>
              </a:rPr>
              <a:t>。</a:t>
            </a:r>
          </a:p>
          <a:p>
            <a:pPr eaLnBrk="1" hangingPunct="1">
              <a:lnSpc>
                <a:spcPct val="110000"/>
              </a:lnSpc>
            </a:pPr>
            <a:r>
              <a:rPr lang="zh-CN" altLang="en-US" sz="2600">
                <a:latin typeface="Arial" charset="0"/>
                <a:ea typeface="黑体" charset="0"/>
                <a:sym typeface="Symbol" charset="0"/>
              </a:rPr>
              <a:t>适当的集合模型使问题得到简化。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anim calcmode="lin" valueType="num">
                                      <p:cBhvr additive="base">
                                        <p:cTn id="7" dur="500" fill="hold"/>
                                        <p:tgtEl>
                                          <p:spTgt spid="593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395">
                                            <p:txEl>
                                              <p:pRg st="2" end="2"/>
                                            </p:txEl>
                                          </p:spTgt>
                                        </p:tgtEl>
                                        <p:attrNameLst>
                                          <p:attrName>style.visibility</p:attrName>
                                        </p:attrNameLst>
                                      </p:cBhvr>
                                      <p:to>
                                        <p:strVal val="visible"/>
                                      </p:to>
                                    </p:set>
                                    <p:anim calcmode="lin" valueType="num">
                                      <p:cBhvr additive="base">
                                        <p:cTn id="11" dur="500" fill="hold"/>
                                        <p:tgtEl>
                                          <p:spTgt spid="5939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939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9395">
                                            <p:txEl>
                                              <p:pRg st="3" end="3"/>
                                            </p:txEl>
                                          </p:spTgt>
                                        </p:tgtEl>
                                        <p:attrNameLst>
                                          <p:attrName>style.visibility</p:attrName>
                                        </p:attrNameLst>
                                      </p:cBhvr>
                                      <p:to>
                                        <p:strVal val="visible"/>
                                      </p:to>
                                    </p:set>
                                    <p:anim calcmode="lin" valueType="num">
                                      <p:cBhvr additive="base">
                                        <p:cTn id="15" dur="500" fill="hold"/>
                                        <p:tgtEl>
                                          <p:spTgt spid="5939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93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AutoShape 2" descr="信纸"/>
          <p:cNvSpPr>
            <a:spLocks noChangeArrowheads="1"/>
          </p:cNvSpPr>
          <p:nvPr/>
        </p:nvSpPr>
        <p:spPr bwMode="auto">
          <a:xfrm>
            <a:off x="250825" y="2133600"/>
            <a:ext cx="8497888" cy="4535488"/>
          </a:xfrm>
          <a:prstGeom prst="roundRect">
            <a:avLst>
              <a:gd name="adj" fmla="val 16667"/>
            </a:avLst>
          </a:prstGeom>
          <a:blipFill dpi="0" rotWithShape="1">
            <a:blip r:embed="rId4"/>
            <a:srcRect/>
            <a:tile tx="0" ty="0" sx="100000" sy="100000" flip="none" algn="tl"/>
          </a:blip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CN" altLang="en-US">
              <a:ea typeface="黑体" charset="0"/>
              <a:cs typeface="黑体" charset="0"/>
            </a:endParaRPr>
          </a:p>
        </p:txBody>
      </p:sp>
      <p:sp>
        <p:nvSpPr>
          <p:cNvPr id="75778" name="Rectangle 3"/>
          <p:cNvSpPr>
            <a:spLocks noGrp="1" noChangeArrowheads="1"/>
          </p:cNvSpPr>
          <p:nvPr>
            <p:ph type="title"/>
          </p:nvPr>
        </p:nvSpPr>
        <p:spPr>
          <a:xfrm>
            <a:off x="323850" y="333375"/>
            <a:ext cx="7543800" cy="796925"/>
          </a:xfrm>
        </p:spPr>
        <p:txBody>
          <a:bodyPr/>
          <a:lstStyle/>
          <a:p>
            <a:pPr eaLnBrk="1" hangingPunct="1"/>
            <a:r>
              <a:rPr lang="zh-CN" altLang="en-US">
                <a:latin typeface="Arial" charset="0"/>
                <a:ea typeface="黑体" charset="0"/>
              </a:rPr>
              <a:t>错位排列的个数 </a:t>
            </a:r>
            <a:r>
              <a:rPr lang="en-US" altLang="zh-CN">
                <a:latin typeface="Arial" charset="0"/>
                <a:ea typeface="黑体" charset="0"/>
              </a:rPr>
              <a:t>– </a:t>
            </a:r>
            <a:r>
              <a:rPr lang="zh-CN" altLang="en-US">
                <a:latin typeface="Arial" charset="0"/>
                <a:ea typeface="黑体" charset="0"/>
              </a:rPr>
              <a:t>推导</a:t>
            </a:r>
          </a:p>
        </p:txBody>
      </p:sp>
      <p:sp>
        <p:nvSpPr>
          <p:cNvPr id="75779" name="Rectangle 4"/>
          <p:cNvSpPr>
            <a:spLocks noGrp="1" noChangeArrowheads="1"/>
          </p:cNvSpPr>
          <p:nvPr>
            <p:ph type="body" sz="half" idx="1"/>
          </p:nvPr>
        </p:nvSpPr>
        <p:spPr>
          <a:xfrm>
            <a:off x="539750" y="1198563"/>
            <a:ext cx="7272338" cy="935037"/>
          </a:xfrm>
        </p:spPr>
        <p:txBody>
          <a:bodyPr/>
          <a:lstStyle/>
          <a:p>
            <a:pPr eaLnBrk="1" hangingPunct="1"/>
            <a:r>
              <a:rPr lang="zh-CN" altLang="en-US" sz="2400">
                <a:latin typeface="Arial" charset="0"/>
                <a:ea typeface="黑体" charset="0"/>
              </a:rPr>
              <a:t>我们将</a:t>
            </a:r>
            <a:r>
              <a:rPr lang="en-US" altLang="zh-CN" sz="2400" i="1">
                <a:latin typeface="Arial" charset="0"/>
                <a:ea typeface="黑体" charset="0"/>
              </a:rPr>
              <a:t>i</a:t>
            </a:r>
            <a:r>
              <a:rPr lang="en-US" altLang="zh-CN" sz="2400" baseline="-25000">
                <a:latin typeface="Arial" charset="0"/>
                <a:ea typeface="黑体" charset="0"/>
              </a:rPr>
              <a:t>k</a:t>
            </a:r>
            <a:r>
              <a:rPr lang="en-US" altLang="zh-CN" sz="2400">
                <a:latin typeface="Arial" charset="0"/>
                <a:ea typeface="黑体" charset="0"/>
              </a:rPr>
              <a:t>=</a:t>
            </a:r>
            <a:r>
              <a:rPr lang="en-US" altLang="zh-CN" sz="2400" i="1">
                <a:latin typeface="Arial" charset="0"/>
                <a:ea typeface="黑体" charset="0"/>
              </a:rPr>
              <a:t>k</a:t>
            </a:r>
            <a:r>
              <a:rPr lang="zh-CN" altLang="en-US" sz="2400">
                <a:latin typeface="Arial" charset="0"/>
                <a:ea typeface="黑体" charset="0"/>
              </a:rPr>
              <a:t>称为“性质</a:t>
            </a:r>
            <a:r>
              <a:rPr lang="en-US" altLang="zh-CN" sz="2400" i="1">
                <a:latin typeface="Arial" charset="0"/>
                <a:ea typeface="黑体" charset="0"/>
              </a:rPr>
              <a:t>A</a:t>
            </a:r>
            <a:r>
              <a:rPr lang="en-US" altLang="zh-CN" sz="2400" baseline="-25000">
                <a:latin typeface="Arial" charset="0"/>
                <a:ea typeface="黑体" charset="0"/>
              </a:rPr>
              <a:t>k</a:t>
            </a:r>
            <a:r>
              <a:rPr lang="en-US" altLang="zh-CN" sz="2400" i="1">
                <a:latin typeface="Arial" charset="0"/>
                <a:ea typeface="黑体" charset="0"/>
              </a:rPr>
              <a:t>”</a:t>
            </a:r>
            <a:r>
              <a:rPr lang="zh-CN" altLang="en-US" sz="2400">
                <a:latin typeface="Arial" charset="0"/>
                <a:ea typeface="黑体" charset="0"/>
              </a:rPr>
              <a:t>。满足性质</a:t>
            </a:r>
            <a:r>
              <a:rPr lang="en-US" altLang="zh-CN" sz="2400" i="1">
                <a:latin typeface="Arial" charset="0"/>
                <a:ea typeface="黑体" charset="0"/>
              </a:rPr>
              <a:t>A</a:t>
            </a:r>
            <a:r>
              <a:rPr lang="en-US" altLang="zh-CN" sz="2400" baseline="-25000">
                <a:latin typeface="Arial" charset="0"/>
                <a:ea typeface="黑体" charset="0"/>
              </a:rPr>
              <a:t>k</a:t>
            </a:r>
            <a:r>
              <a:rPr lang="zh-CN" altLang="en-US" sz="2400">
                <a:latin typeface="Arial" charset="0"/>
                <a:ea typeface="黑体" charset="0"/>
              </a:rPr>
              <a:t>的排列构成所有排列的一个子集</a:t>
            </a:r>
            <a:r>
              <a:rPr lang="en-US" altLang="zh-CN" sz="2400" i="1">
                <a:latin typeface="Arial" charset="0"/>
                <a:ea typeface="黑体" charset="0"/>
              </a:rPr>
              <a:t>A</a:t>
            </a:r>
            <a:r>
              <a:rPr lang="en-US" altLang="zh-CN" sz="2400" baseline="-25000">
                <a:latin typeface="Arial" charset="0"/>
                <a:ea typeface="黑体" charset="0"/>
              </a:rPr>
              <a:t>k</a:t>
            </a:r>
            <a:r>
              <a:rPr lang="zh-CN" altLang="en-US" sz="2400">
                <a:latin typeface="Arial" charset="0"/>
                <a:ea typeface="黑体" charset="0"/>
              </a:rPr>
              <a:t>。</a:t>
            </a:r>
          </a:p>
        </p:txBody>
      </p:sp>
      <p:graphicFrame>
        <p:nvGraphicFramePr>
          <p:cNvPr id="75780" name="Object 5"/>
          <p:cNvGraphicFramePr>
            <a:graphicFrameLocks noGrp="1" noChangeAspect="1"/>
          </p:cNvGraphicFramePr>
          <p:nvPr>
            <p:ph sz="half" idx="2"/>
          </p:nvPr>
        </p:nvGraphicFramePr>
        <p:xfrm>
          <a:off x="900113" y="2401888"/>
          <a:ext cx="7488237" cy="4070350"/>
        </p:xfrm>
        <a:graphic>
          <a:graphicData uri="http://schemas.openxmlformats.org/presentationml/2006/ole">
            <mc:AlternateContent xmlns:mc="http://schemas.openxmlformats.org/markup-compatibility/2006">
              <mc:Choice xmlns:v="urn:schemas-microsoft-com:vml" Requires="v">
                <p:oleObj spid="_x0000_s75799" name="公式" r:id="rId5" imgW="3784600" imgH="2057400" progId="Equation.3">
                  <p:embed/>
                </p:oleObj>
              </mc:Choice>
              <mc:Fallback>
                <p:oleObj name="公式" r:id="rId5" imgW="3784600" imgH="2057400" progId="Equation.3">
                  <p:embed/>
                  <p:pic>
                    <p:nvPicPr>
                      <p:cNvPr id="0"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01888"/>
                        <a:ext cx="7488237" cy="40703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zh-CN" altLang="en-US">
                <a:latin typeface="Arial" charset="0"/>
                <a:ea typeface="黑体" charset="0"/>
              </a:rPr>
              <a:t>错位排列的个数 </a:t>
            </a:r>
            <a:r>
              <a:rPr lang="en-US" altLang="zh-CN">
                <a:latin typeface="Arial" charset="0"/>
                <a:ea typeface="黑体" charset="0"/>
              </a:rPr>
              <a:t>– </a:t>
            </a:r>
            <a:r>
              <a:rPr lang="zh-CN" altLang="en-US">
                <a:latin typeface="Arial" charset="0"/>
                <a:ea typeface="黑体" charset="0"/>
              </a:rPr>
              <a:t>计算</a:t>
            </a:r>
          </a:p>
        </p:txBody>
      </p:sp>
      <p:graphicFrame>
        <p:nvGraphicFramePr>
          <p:cNvPr id="77826" name="Object 4"/>
          <p:cNvGraphicFramePr>
            <a:graphicFrameLocks noGrp="1" noChangeAspect="1"/>
          </p:cNvGraphicFramePr>
          <p:nvPr>
            <p:ph sz="half" idx="4294967295"/>
          </p:nvPr>
        </p:nvGraphicFramePr>
        <p:xfrm>
          <a:off x="395288" y="1700213"/>
          <a:ext cx="7878762" cy="4392612"/>
        </p:xfrm>
        <a:graphic>
          <a:graphicData uri="http://schemas.openxmlformats.org/presentationml/2006/ole">
            <mc:AlternateContent xmlns:mc="http://schemas.openxmlformats.org/markup-compatibility/2006">
              <mc:Choice xmlns:v="urn:schemas-microsoft-com:vml" Requires="v">
                <p:oleObj spid="_x0000_s77846" name="Equation" r:id="rId4" imgW="4191000" imgH="2336800" progId="Equation.3">
                  <p:embed/>
                </p:oleObj>
              </mc:Choice>
              <mc:Fallback>
                <p:oleObj name="Equation" r:id="rId4" imgW="4191000" imgH="2336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700213"/>
                        <a:ext cx="7878762" cy="43926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7827" name="Line 7"/>
          <p:cNvSpPr>
            <a:spLocks noChangeShapeType="1"/>
          </p:cNvSpPr>
          <p:nvPr/>
        </p:nvSpPr>
        <p:spPr bwMode="auto">
          <a:xfrm>
            <a:off x="1735138" y="6151563"/>
            <a:ext cx="6337300"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zh-CN" altLang="en-US">
                <a:latin typeface="Franklin Gothic Medium" charset="0"/>
                <a:ea typeface="黑体" charset="0"/>
              </a:rPr>
              <a:t>鸽笼原理</a:t>
            </a:r>
            <a:endParaRPr lang="en-US" altLang="zh-CN">
              <a:latin typeface="Franklin Gothic Medium" charset="0"/>
              <a:ea typeface="黑体" charset="0"/>
            </a:endParaRPr>
          </a:p>
        </p:txBody>
      </p:sp>
      <p:sp>
        <p:nvSpPr>
          <p:cNvPr id="20482" name="Rectangle 3"/>
          <p:cNvSpPr>
            <a:spLocks noGrp="1" noChangeArrowheads="1"/>
          </p:cNvSpPr>
          <p:nvPr>
            <p:ph idx="1"/>
          </p:nvPr>
        </p:nvSpPr>
        <p:spPr>
          <a:xfrm>
            <a:off x="328613" y="1941513"/>
            <a:ext cx="8434387" cy="4114800"/>
          </a:xfrm>
        </p:spPr>
        <p:txBody>
          <a:bodyPr/>
          <a:lstStyle/>
          <a:p>
            <a:pPr>
              <a:lnSpc>
                <a:spcPct val="90000"/>
              </a:lnSpc>
            </a:pPr>
            <a:r>
              <a:rPr lang="zh-CN" altLang="en-US">
                <a:latin typeface="Franklin Gothic Book" charset="0"/>
                <a:ea typeface="黑体" charset="0"/>
              </a:rPr>
              <a:t>若要将</a:t>
            </a:r>
            <a:r>
              <a:rPr lang="en-US" altLang="zh-CN">
                <a:latin typeface="Franklin Gothic Book" charset="0"/>
                <a:ea typeface="黑体" charset="0"/>
              </a:rPr>
              <a:t> </a:t>
            </a:r>
            <a:r>
              <a:rPr lang="en-US" altLang="zh-CN" i="1">
                <a:latin typeface="Franklin Gothic Book" charset="0"/>
                <a:ea typeface="黑体" charset="0"/>
              </a:rPr>
              <a:t>n</a:t>
            </a:r>
            <a:r>
              <a:rPr lang="en-US" altLang="zh-CN">
                <a:latin typeface="Franklin Gothic Book" charset="0"/>
                <a:ea typeface="黑体" charset="0"/>
              </a:rPr>
              <a:t> </a:t>
            </a:r>
            <a:r>
              <a:rPr lang="zh-CN" altLang="en-US">
                <a:latin typeface="Franklin Gothic Book" charset="0"/>
                <a:ea typeface="黑体" charset="0"/>
              </a:rPr>
              <a:t>只鸽子放到</a:t>
            </a:r>
            <a:r>
              <a:rPr lang="en-US" altLang="zh-CN">
                <a:latin typeface="Franklin Gothic Book" charset="0"/>
                <a:ea typeface="黑体" charset="0"/>
              </a:rPr>
              <a:t> </a:t>
            </a:r>
            <a:r>
              <a:rPr lang="en-US" altLang="zh-CN" i="1">
                <a:latin typeface="Franklin Gothic Book" charset="0"/>
                <a:ea typeface="黑体" charset="0"/>
              </a:rPr>
              <a:t>m</a:t>
            </a:r>
            <a:r>
              <a:rPr lang="en-US" altLang="zh-CN">
                <a:latin typeface="Franklin Gothic Book" charset="0"/>
                <a:ea typeface="黑体" charset="0"/>
              </a:rPr>
              <a:t> </a:t>
            </a:r>
            <a:r>
              <a:rPr lang="zh-CN" altLang="en-US">
                <a:latin typeface="Franklin Gothic Book" charset="0"/>
                <a:ea typeface="黑体" charset="0"/>
              </a:rPr>
              <a:t>个笼子中</a:t>
            </a:r>
            <a:r>
              <a:rPr lang="en-US" altLang="zh-CN">
                <a:latin typeface="Franklin Gothic Book" charset="0"/>
                <a:ea typeface="黑体" charset="0"/>
              </a:rPr>
              <a:t>, </a:t>
            </a:r>
            <a:r>
              <a:rPr lang="zh-CN" altLang="en-US">
                <a:latin typeface="Franklin Gothic Book" charset="0"/>
                <a:ea typeface="黑体" charset="0"/>
              </a:rPr>
              <a:t>且</a:t>
            </a:r>
            <a:r>
              <a:rPr lang="en-US" altLang="zh-CN">
                <a:latin typeface="Franklin Gothic Book" charset="0"/>
                <a:ea typeface="黑体" charset="0"/>
              </a:rPr>
              <a:t> </a:t>
            </a:r>
            <a:r>
              <a:rPr lang="en-US" altLang="zh-CN" i="1">
                <a:latin typeface="Franklin Gothic Book" charset="0"/>
                <a:ea typeface="黑体" charset="0"/>
              </a:rPr>
              <a:t>m</a:t>
            </a:r>
            <a:r>
              <a:rPr lang="en-US" altLang="zh-CN">
                <a:latin typeface="Franklin Gothic Book" charset="0"/>
                <a:ea typeface="黑体" charset="0"/>
              </a:rPr>
              <a:t>&lt;</a:t>
            </a:r>
            <a:r>
              <a:rPr lang="en-US" altLang="zh-CN" i="1">
                <a:latin typeface="Franklin Gothic Book" charset="0"/>
                <a:ea typeface="黑体" charset="0"/>
              </a:rPr>
              <a:t>n</a:t>
            </a:r>
            <a:r>
              <a:rPr lang="en-US" altLang="zh-CN">
                <a:latin typeface="Franklin Gothic Book" charset="0"/>
                <a:ea typeface="黑体" charset="0"/>
              </a:rPr>
              <a:t>, </a:t>
            </a:r>
            <a:r>
              <a:rPr lang="zh-CN" altLang="en-US">
                <a:latin typeface="Franklin Gothic Book" charset="0"/>
                <a:ea typeface="黑体" charset="0"/>
              </a:rPr>
              <a:t>则至少有一个笼子要装</a:t>
            </a:r>
            <a:r>
              <a:rPr lang="en-US" altLang="zh-CN">
                <a:latin typeface="Franklin Gothic Book" charset="0"/>
                <a:ea typeface="黑体" charset="0"/>
              </a:rPr>
              <a:t>2</a:t>
            </a:r>
            <a:r>
              <a:rPr lang="zh-CN" altLang="en-US">
                <a:latin typeface="Franklin Gothic Book" charset="0"/>
                <a:ea typeface="黑体" charset="0"/>
              </a:rPr>
              <a:t>个或更多的鸽子。</a:t>
            </a:r>
            <a:endParaRPr lang="en-US" altLang="zh-CN">
              <a:latin typeface="Franklin Gothic Book" charset="0"/>
              <a:ea typeface="黑体" charset="0"/>
            </a:endParaRPr>
          </a:p>
          <a:p>
            <a:pPr lvl="1">
              <a:lnSpc>
                <a:spcPct val="90000"/>
              </a:lnSpc>
            </a:pPr>
            <a:r>
              <a:rPr lang="zh-CN" altLang="en-US">
                <a:latin typeface="Franklin Gothic Book" charset="0"/>
                <a:ea typeface="黑体" charset="0"/>
              </a:rPr>
              <a:t>证明：</a:t>
            </a:r>
            <a:endParaRPr lang="en-US" altLang="zh-CN">
              <a:latin typeface="Franklin Gothic Book" charset="0"/>
              <a:ea typeface="黑体" charset="0"/>
            </a:endParaRPr>
          </a:p>
          <a:p>
            <a:pPr lvl="2">
              <a:lnSpc>
                <a:spcPct val="90000"/>
              </a:lnSpc>
            </a:pPr>
            <a:r>
              <a:rPr lang="zh-CN" altLang="en-US">
                <a:latin typeface="Franklin Gothic Book" charset="0"/>
                <a:ea typeface="黑体" charset="0"/>
              </a:rPr>
              <a:t>反证法。</a:t>
            </a:r>
            <a:endParaRPr lang="en-US" altLang="zh-CN">
              <a:latin typeface="Franklin Gothic Book" charset="0"/>
              <a:ea typeface="黑体" charset="0"/>
            </a:endParaRPr>
          </a:p>
        </p:txBody>
      </p:sp>
    </p:spTree>
    <p:extLst>
      <p:ext uri="{BB962C8B-B14F-4D97-AF65-F5344CB8AC3E}">
        <p14:creationId xmlns:p14="http://schemas.microsoft.com/office/powerpoint/2010/main" val="79586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p:cNvSpPr>
            <a:spLocks noGrp="1"/>
          </p:cNvSpPr>
          <p:nvPr>
            <p:ph type="title"/>
          </p:nvPr>
        </p:nvSpPr>
        <p:spPr/>
        <p:txBody>
          <a:bodyPr/>
          <a:lstStyle/>
          <a:p>
            <a:r>
              <a:rPr lang="en-US">
                <a:latin typeface="Cambria" charset="0"/>
                <a:ea typeface="黑体" charset="0"/>
              </a:rPr>
              <a:t>回顾</a:t>
            </a:r>
          </a:p>
        </p:txBody>
      </p:sp>
      <p:sp>
        <p:nvSpPr>
          <p:cNvPr id="82946" name="内容占位符 2"/>
          <p:cNvSpPr>
            <a:spLocks noGrp="1"/>
          </p:cNvSpPr>
          <p:nvPr>
            <p:ph idx="1"/>
          </p:nvPr>
        </p:nvSpPr>
        <p:spPr/>
        <p:txBody>
          <a:bodyPr/>
          <a:lstStyle/>
          <a:p>
            <a:pPr>
              <a:lnSpc>
                <a:spcPct val="120000"/>
              </a:lnSpc>
            </a:pPr>
            <a:r>
              <a:rPr lang="zh-CN" altLang="en-US" dirty="0">
                <a:latin typeface="Arial" charset="0"/>
                <a:ea typeface="黑体" charset="0"/>
              </a:rPr>
              <a:t>布尔函数</a:t>
            </a:r>
            <a:endParaRPr lang="en-US" altLang="zh-CN" dirty="0">
              <a:latin typeface="Arial" charset="0"/>
              <a:ea typeface="黑体" charset="0"/>
            </a:endParaRPr>
          </a:p>
          <a:p>
            <a:pPr>
              <a:lnSpc>
                <a:spcPct val="120000"/>
              </a:lnSpc>
            </a:pPr>
            <a:r>
              <a:rPr lang="zh-CN" altLang="en-US" dirty="0">
                <a:latin typeface="Arial" charset="0"/>
                <a:ea typeface="黑体" charset="0"/>
              </a:rPr>
              <a:t>代数系统与布尔代数</a:t>
            </a:r>
            <a:endParaRPr lang="en-US" altLang="zh-CN" dirty="0">
              <a:latin typeface="Arial" charset="0"/>
              <a:ea typeface="黑体" charset="0"/>
            </a:endParaRPr>
          </a:p>
          <a:p>
            <a:pPr>
              <a:lnSpc>
                <a:spcPct val="120000"/>
              </a:lnSpc>
            </a:pPr>
            <a:r>
              <a:rPr lang="zh-CN" altLang="en-US" dirty="0">
                <a:latin typeface="Arial" charset="0"/>
                <a:ea typeface="黑体" charset="0"/>
              </a:rPr>
              <a:t>作为有补分配格的布尔代数</a:t>
            </a:r>
            <a:endParaRPr lang="en-US" altLang="zh-CN" dirty="0">
              <a:latin typeface="Arial" charset="0"/>
              <a:ea typeface="黑体" charset="0"/>
            </a:endParaRPr>
          </a:p>
          <a:p>
            <a:pPr>
              <a:lnSpc>
                <a:spcPct val="120000"/>
              </a:lnSpc>
            </a:pPr>
            <a:r>
              <a:rPr lang="zh-CN" altLang="en-US" dirty="0">
                <a:latin typeface="Arial" charset="0"/>
                <a:ea typeface="黑体" charset="0"/>
              </a:rPr>
              <a:t>布尔代数与逻辑电路</a:t>
            </a:r>
            <a:endParaRPr lang="en-US" altLang="zh-CN" dirty="0">
              <a:latin typeface="Arial" charset="0"/>
              <a:ea typeface="黑体"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zh-CN" altLang="en-US">
                <a:latin typeface="Cambria" charset="0"/>
                <a:ea typeface="黑体" charset="0"/>
              </a:rPr>
              <a:t>例子</a:t>
            </a:r>
            <a:endParaRPr lang="en-US" altLang="zh-CN">
              <a:latin typeface="Cambria" charset="0"/>
              <a:ea typeface="黑体" charset="0"/>
            </a:endParaRPr>
          </a:p>
        </p:txBody>
      </p:sp>
      <p:sp>
        <p:nvSpPr>
          <p:cNvPr id="63491" name="Rectangle 3"/>
          <p:cNvSpPr>
            <a:spLocks noGrp="1" noChangeArrowheads="1"/>
          </p:cNvSpPr>
          <p:nvPr>
            <p:ph idx="1"/>
          </p:nvPr>
        </p:nvSpPr>
        <p:spPr/>
        <p:txBody>
          <a:bodyPr/>
          <a:lstStyle/>
          <a:p>
            <a:r>
              <a:rPr lang="zh-CN" altLang="en-US">
                <a:latin typeface="Calibri" charset="0"/>
                <a:ea typeface="黑体" charset="0"/>
              </a:rPr>
              <a:t>从</a:t>
            </a:r>
            <a:r>
              <a:rPr lang="en-US" altLang="zh-CN">
                <a:latin typeface="Calibri" charset="0"/>
                <a:ea typeface="黑体" charset="0"/>
              </a:rPr>
              <a:t> 1 </a:t>
            </a:r>
            <a:r>
              <a:rPr lang="zh-CN" altLang="en-US">
                <a:latin typeface="Calibri" charset="0"/>
                <a:ea typeface="黑体" charset="0"/>
              </a:rPr>
              <a:t>到</a:t>
            </a:r>
            <a:r>
              <a:rPr lang="en-US" altLang="zh-CN">
                <a:latin typeface="Calibri" charset="0"/>
                <a:ea typeface="黑体" charset="0"/>
              </a:rPr>
              <a:t> 8 </a:t>
            </a:r>
            <a:r>
              <a:rPr lang="zh-CN" altLang="en-US">
                <a:latin typeface="Calibri" charset="0"/>
                <a:ea typeface="黑体" charset="0"/>
              </a:rPr>
              <a:t>中任选</a:t>
            </a:r>
            <a:r>
              <a:rPr lang="en-US" altLang="zh-CN">
                <a:latin typeface="Calibri" charset="0"/>
                <a:ea typeface="黑体" charset="0"/>
              </a:rPr>
              <a:t> 5 </a:t>
            </a:r>
            <a:r>
              <a:rPr lang="zh-CN" altLang="en-US">
                <a:latin typeface="Calibri" charset="0"/>
                <a:ea typeface="黑体" charset="0"/>
              </a:rPr>
              <a:t>个数，其中必有两个数其和为</a:t>
            </a:r>
            <a:r>
              <a:rPr lang="en-US" altLang="zh-CN">
                <a:latin typeface="Calibri" charset="0"/>
                <a:ea typeface="黑体" charset="0"/>
              </a:rPr>
              <a:t>9</a:t>
            </a:r>
            <a:r>
              <a:rPr lang="zh-CN" altLang="en-US">
                <a:latin typeface="Calibri" charset="0"/>
                <a:ea typeface="黑体" charset="0"/>
              </a:rPr>
              <a:t>。</a:t>
            </a:r>
            <a:endParaRPr lang="en-US" altLang="zh-CN">
              <a:latin typeface="Calibri" charset="0"/>
              <a:ea typeface="黑体" charset="0"/>
            </a:endParaRPr>
          </a:p>
          <a:p>
            <a:pPr lvl="1"/>
            <a:r>
              <a:rPr lang="zh-CN" altLang="en-US">
                <a:latin typeface="Calibri" charset="0"/>
                <a:ea typeface="黑体" charset="0"/>
              </a:rPr>
              <a:t>何为鸽子？何为笼子？</a:t>
            </a:r>
            <a:endParaRPr lang="en-US" altLang="zh-CN">
              <a:latin typeface="Calibri" charset="0"/>
              <a:ea typeface="黑体" charset="0"/>
            </a:endParaRPr>
          </a:p>
          <a:p>
            <a:pPr lvl="1"/>
            <a:endParaRPr lang="en-US" altLang="zh-CN">
              <a:latin typeface="Calibri" charset="0"/>
              <a:ea typeface="黑体" charset="0"/>
            </a:endParaRPr>
          </a:p>
          <a:p>
            <a:pPr lvl="1"/>
            <a:r>
              <a:rPr lang="zh-CN" altLang="en-US">
                <a:latin typeface="Calibri" charset="0"/>
                <a:ea typeface="黑体" charset="0"/>
              </a:rPr>
              <a:t>划分：</a:t>
            </a:r>
            <a:r>
              <a:rPr lang="en-US" altLang="zh-CN">
                <a:latin typeface="Calibri" charset="0"/>
                <a:ea typeface="黑体" charset="0"/>
              </a:rPr>
              <a:t>{     {1,8},  {2,7}, {3,6}, {4,5}      }</a:t>
            </a:r>
          </a:p>
        </p:txBody>
      </p:sp>
    </p:spTree>
    <p:extLst>
      <p:ext uri="{BB962C8B-B14F-4D97-AF65-F5344CB8AC3E}">
        <p14:creationId xmlns:p14="http://schemas.microsoft.com/office/powerpoint/2010/main" val="1393634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p:txBody>
          <a:bodyPr/>
          <a:lstStyle/>
          <a:p>
            <a:r>
              <a:rPr lang="zh-CN" altLang="en-US">
                <a:latin typeface="Cambria" charset="0"/>
                <a:ea typeface="黑体" charset="0"/>
              </a:rPr>
              <a:t>例子</a:t>
            </a:r>
            <a:endParaRPr lang="en-US">
              <a:latin typeface="Cambria" charset="0"/>
              <a:ea typeface="黑体" charset="0"/>
            </a:endParaRPr>
          </a:p>
        </p:txBody>
      </p:sp>
      <p:sp>
        <p:nvSpPr>
          <p:cNvPr id="24578" name="内容占位符 2"/>
          <p:cNvSpPr>
            <a:spLocks noGrp="1"/>
          </p:cNvSpPr>
          <p:nvPr>
            <p:ph idx="1"/>
          </p:nvPr>
        </p:nvSpPr>
        <p:spPr/>
        <p:txBody>
          <a:bodyPr/>
          <a:lstStyle/>
          <a:p>
            <a:r>
              <a:rPr lang="zh-CN" altLang="en-US">
                <a:latin typeface="Calibri" charset="0"/>
                <a:ea typeface="黑体" charset="0"/>
              </a:rPr>
              <a:t>从集合</a:t>
            </a:r>
            <a:r>
              <a:rPr lang="en-US" altLang="zh-CN">
                <a:latin typeface="Calibri" charset="0"/>
                <a:ea typeface="黑体" charset="0"/>
              </a:rPr>
              <a:t> {1,2,…,20} </a:t>
            </a:r>
            <a:r>
              <a:rPr lang="zh-CN" altLang="en-US">
                <a:latin typeface="Calibri" charset="0"/>
                <a:ea typeface="黑体" charset="0"/>
              </a:rPr>
              <a:t>中选</a:t>
            </a:r>
            <a:r>
              <a:rPr lang="en-US" altLang="zh-CN">
                <a:latin typeface="Calibri" charset="0"/>
                <a:ea typeface="黑体" charset="0"/>
              </a:rPr>
              <a:t>11</a:t>
            </a:r>
            <a:r>
              <a:rPr lang="zh-CN" altLang="en-US">
                <a:latin typeface="Calibri" charset="0"/>
                <a:ea typeface="黑体" charset="0"/>
              </a:rPr>
              <a:t>个数，则必有一个是另一个的倍数。</a:t>
            </a:r>
            <a:endParaRPr lang="en-US" altLang="zh-CN">
              <a:latin typeface="Calibri" charset="0"/>
              <a:ea typeface="黑体" charset="0"/>
            </a:endParaRPr>
          </a:p>
          <a:p>
            <a:endParaRPr lang="en-US">
              <a:latin typeface="Calibri" charset="0"/>
              <a:ea typeface="黑体" charset="0"/>
            </a:endParaRPr>
          </a:p>
        </p:txBody>
      </p:sp>
    </p:spTree>
    <p:extLst>
      <p:ext uri="{BB962C8B-B14F-4D97-AF65-F5344CB8AC3E}">
        <p14:creationId xmlns:p14="http://schemas.microsoft.com/office/powerpoint/2010/main" val="2003632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altLang="zh-CN">
                <a:latin typeface="Franklin Gothic Medium" charset="0"/>
                <a:ea typeface="黑体" charset="0"/>
              </a:rPr>
              <a:t>Not Too Far Apart</a:t>
            </a:r>
          </a:p>
        </p:txBody>
      </p:sp>
      <p:sp>
        <p:nvSpPr>
          <p:cNvPr id="25602" name="AutoShape 25"/>
          <p:cNvSpPr>
            <a:spLocks noChangeArrowheads="1"/>
          </p:cNvSpPr>
          <p:nvPr/>
        </p:nvSpPr>
        <p:spPr bwMode="auto">
          <a:xfrm>
            <a:off x="1066800" y="4162425"/>
            <a:ext cx="2133600" cy="1781175"/>
          </a:xfrm>
          <a:prstGeom prst="hexagon">
            <a:avLst>
              <a:gd name="adj" fmla="val 29947"/>
              <a:gd name="vf" fmla="val 115470"/>
            </a:avLst>
          </a:prstGeom>
          <a:solidFill>
            <a:srgbClr val="CCFFCC"/>
          </a:solidFill>
          <a:ln w="9525">
            <a:solidFill>
              <a:srgbClr val="99CC00"/>
            </a:solidFill>
            <a:miter lim="800000"/>
            <a:headEnd/>
            <a:tailEnd/>
          </a:ln>
        </p:spPr>
        <p:txBody>
          <a:bodyPr wrap="none" anchor="ctr"/>
          <a:lstStyle/>
          <a:p>
            <a:endParaRPr lang="zh-CN" altLang="en-US">
              <a:ea typeface="黑体" charset="0"/>
              <a:cs typeface="黑体" charset="0"/>
            </a:endParaRPr>
          </a:p>
        </p:txBody>
      </p:sp>
      <p:sp>
        <p:nvSpPr>
          <p:cNvPr id="64538" name="Line 26"/>
          <p:cNvSpPr>
            <a:spLocks noChangeShapeType="1"/>
          </p:cNvSpPr>
          <p:nvPr/>
        </p:nvSpPr>
        <p:spPr bwMode="auto">
          <a:xfrm>
            <a:off x="1585913" y="4157663"/>
            <a:ext cx="1071562" cy="1785937"/>
          </a:xfrm>
          <a:prstGeom prst="line">
            <a:avLst/>
          </a:prstGeom>
          <a:noFill/>
          <a:ln w="28575">
            <a:solidFill>
              <a:srgbClr val="FFCC00"/>
            </a:solidFill>
            <a:prstDash val="lgDash"/>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64539" name="Line 27"/>
          <p:cNvSpPr>
            <a:spLocks noChangeShapeType="1"/>
          </p:cNvSpPr>
          <p:nvPr/>
        </p:nvSpPr>
        <p:spPr bwMode="auto">
          <a:xfrm flipV="1">
            <a:off x="1600200" y="4167188"/>
            <a:ext cx="1052513" cy="1762125"/>
          </a:xfrm>
          <a:prstGeom prst="line">
            <a:avLst/>
          </a:prstGeom>
          <a:noFill/>
          <a:ln w="28575">
            <a:solidFill>
              <a:srgbClr val="FFCC00"/>
            </a:solidFill>
            <a:prstDash val="lgDash"/>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64540" name="Line 28"/>
          <p:cNvSpPr>
            <a:spLocks noChangeShapeType="1"/>
          </p:cNvSpPr>
          <p:nvPr/>
        </p:nvSpPr>
        <p:spPr bwMode="auto">
          <a:xfrm>
            <a:off x="1100138" y="5086350"/>
            <a:ext cx="2100262" cy="0"/>
          </a:xfrm>
          <a:prstGeom prst="line">
            <a:avLst/>
          </a:prstGeom>
          <a:noFill/>
          <a:ln w="28575">
            <a:solidFill>
              <a:srgbClr val="FFCC00"/>
            </a:solidFill>
            <a:prstDash val="lgDash"/>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5606" name="Text Box 29"/>
          <p:cNvSpPr txBox="1">
            <a:spLocks noChangeArrowheads="1"/>
          </p:cNvSpPr>
          <p:nvPr/>
        </p:nvSpPr>
        <p:spPr bwMode="auto">
          <a:xfrm>
            <a:off x="533400" y="1981200"/>
            <a:ext cx="8153400"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spcBef>
                <a:spcPct val="50000"/>
              </a:spcBef>
            </a:pPr>
            <a:r>
              <a:rPr lang="en-US" altLang="zh-CN">
                <a:latin typeface="Times New Roman" charset="0"/>
                <a:ea typeface="黑体" charset="0"/>
                <a:cs typeface="黑体" charset="0"/>
              </a:rPr>
              <a:t>Problem: We have a region  bounded by a regular hexagon whose sides are of length 1 unit. Show that if any seven points are chosen in this region, then two of them must be no farther apart than 1 unit.</a:t>
            </a:r>
          </a:p>
        </p:txBody>
      </p:sp>
      <p:sp>
        <p:nvSpPr>
          <p:cNvPr id="64542" name="AutoShape 30"/>
          <p:cNvSpPr>
            <a:spLocks noChangeArrowheads="1"/>
          </p:cNvSpPr>
          <p:nvPr/>
        </p:nvSpPr>
        <p:spPr bwMode="auto">
          <a:xfrm>
            <a:off x="762000" y="3505200"/>
            <a:ext cx="457200" cy="1295400"/>
          </a:xfrm>
          <a:prstGeom prst="curvedRightArrow">
            <a:avLst>
              <a:gd name="adj1" fmla="val 56667"/>
              <a:gd name="adj2" fmla="val 113333"/>
              <a:gd name="adj3" fmla="val 33333"/>
            </a:avLst>
          </a:prstGeom>
          <a:gradFill rotWithShape="0">
            <a:gsLst>
              <a:gs pos="0">
                <a:schemeClr val="accent1"/>
              </a:gs>
              <a:gs pos="50000">
                <a:schemeClr val="accent1">
                  <a:gamma/>
                  <a:shade val="46275"/>
                  <a:invGamma/>
                </a:schemeClr>
              </a:gs>
              <a:gs pos="100000">
                <a:schemeClr val="accent1"/>
              </a:gs>
            </a:gsLst>
            <a:lin ang="5400000" scaled="1"/>
          </a:gradFill>
          <a:ln w="9525">
            <a:solidFill>
              <a:schemeClr val="tx1"/>
            </a:solidFill>
            <a:miter lim="800000"/>
            <a:headEnd/>
            <a:tailEnd/>
          </a:ln>
          <a:effectLst/>
        </p:spPr>
        <p:txBody>
          <a:bodyPr wrap="none" anchor="ctr"/>
          <a:lstStyle/>
          <a:p>
            <a:endParaRPr lang="zh-CN" altLang="en-US">
              <a:ea typeface="黑体" charset="0"/>
              <a:cs typeface="黑体" charset="0"/>
            </a:endParaRPr>
          </a:p>
        </p:txBody>
      </p:sp>
      <p:sp>
        <p:nvSpPr>
          <p:cNvPr id="64543" name="Text Box 31"/>
          <p:cNvSpPr txBox="1">
            <a:spLocks noChangeArrowheads="1"/>
          </p:cNvSpPr>
          <p:nvPr/>
        </p:nvSpPr>
        <p:spPr bwMode="auto">
          <a:xfrm>
            <a:off x="4038600" y="3962400"/>
            <a:ext cx="4343400" cy="1974850"/>
          </a:xfrm>
          <a:prstGeom prst="rect">
            <a:avLst/>
          </a:prstGeom>
          <a:solidFill>
            <a:srgbClr val="FFFF99"/>
          </a:solidFill>
          <a:ln w="57150" cmpd="thickThin">
            <a:solidFill>
              <a:srgbClr val="FFCC00"/>
            </a:solidFill>
            <a:miter lim="800000"/>
            <a:headEnd/>
            <a:tailEnd/>
          </a:ln>
          <a:effectLst>
            <a:outerShdw dist="107763" dir="2700000" algn="ctr" rotWithShape="0">
              <a:schemeClr val="bg2"/>
            </a:outerShdw>
          </a:effec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spcBef>
                <a:spcPct val="50000"/>
              </a:spcBef>
            </a:pPr>
            <a:r>
              <a:rPr lang="en-US" altLang="zh-CN">
                <a:latin typeface="Times New Roman" charset="0"/>
                <a:ea typeface="黑体" charset="0"/>
                <a:cs typeface="黑体" charset="0"/>
              </a:rPr>
              <a:t>The region can be divided into six equilateral triangles, then among 7 points randomly chosen in this region must be two located within one triangle.</a:t>
            </a:r>
          </a:p>
        </p:txBody>
      </p:sp>
    </p:spTree>
    <p:extLst>
      <p:ext uri="{BB962C8B-B14F-4D97-AF65-F5344CB8AC3E}">
        <p14:creationId xmlns:p14="http://schemas.microsoft.com/office/powerpoint/2010/main" val="3474011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40"/>
                                        </p:tgtEl>
                                        <p:attrNameLst>
                                          <p:attrName>style.visibility</p:attrName>
                                        </p:attrNameLst>
                                      </p:cBhvr>
                                      <p:to>
                                        <p:strVal val="visible"/>
                                      </p:to>
                                    </p:set>
                                    <p:anim calcmode="lin" valueType="num">
                                      <p:cBhvr additive="base">
                                        <p:cTn id="7" dur="500" fill="hold"/>
                                        <p:tgtEl>
                                          <p:spTgt spid="64540"/>
                                        </p:tgtEl>
                                        <p:attrNameLst>
                                          <p:attrName>ppt_x</p:attrName>
                                        </p:attrNameLst>
                                      </p:cBhvr>
                                      <p:tavLst>
                                        <p:tav tm="0">
                                          <p:val>
                                            <p:strVal val="#ppt_x"/>
                                          </p:val>
                                        </p:tav>
                                        <p:tav tm="100000">
                                          <p:val>
                                            <p:strVal val="#ppt_x"/>
                                          </p:val>
                                        </p:tav>
                                      </p:tavLst>
                                    </p:anim>
                                    <p:anim calcmode="lin" valueType="num">
                                      <p:cBhvr additive="base">
                                        <p:cTn id="8" dur="500" fill="hold"/>
                                        <p:tgtEl>
                                          <p:spTgt spid="6454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4539"/>
                                        </p:tgtEl>
                                        <p:attrNameLst>
                                          <p:attrName>style.visibility</p:attrName>
                                        </p:attrNameLst>
                                      </p:cBhvr>
                                      <p:to>
                                        <p:strVal val="visible"/>
                                      </p:to>
                                    </p:set>
                                    <p:anim calcmode="lin" valueType="num">
                                      <p:cBhvr additive="base">
                                        <p:cTn id="13" dur="500" fill="hold"/>
                                        <p:tgtEl>
                                          <p:spTgt spid="64539"/>
                                        </p:tgtEl>
                                        <p:attrNameLst>
                                          <p:attrName>ppt_x</p:attrName>
                                        </p:attrNameLst>
                                      </p:cBhvr>
                                      <p:tavLst>
                                        <p:tav tm="0">
                                          <p:val>
                                            <p:strVal val="#ppt_x"/>
                                          </p:val>
                                        </p:tav>
                                        <p:tav tm="100000">
                                          <p:val>
                                            <p:strVal val="#ppt_x"/>
                                          </p:val>
                                        </p:tav>
                                      </p:tavLst>
                                    </p:anim>
                                    <p:anim calcmode="lin" valueType="num">
                                      <p:cBhvr additive="base">
                                        <p:cTn id="14" dur="500" fill="hold"/>
                                        <p:tgtEl>
                                          <p:spTgt spid="6453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4538"/>
                                        </p:tgtEl>
                                        <p:attrNameLst>
                                          <p:attrName>style.visibility</p:attrName>
                                        </p:attrNameLst>
                                      </p:cBhvr>
                                      <p:to>
                                        <p:strVal val="visible"/>
                                      </p:to>
                                    </p:set>
                                    <p:anim calcmode="lin" valueType="num">
                                      <p:cBhvr additive="base">
                                        <p:cTn id="19" dur="500" fill="hold"/>
                                        <p:tgtEl>
                                          <p:spTgt spid="64538"/>
                                        </p:tgtEl>
                                        <p:attrNameLst>
                                          <p:attrName>ppt_x</p:attrName>
                                        </p:attrNameLst>
                                      </p:cBhvr>
                                      <p:tavLst>
                                        <p:tav tm="0">
                                          <p:val>
                                            <p:strVal val="#ppt_x"/>
                                          </p:val>
                                        </p:tav>
                                        <p:tav tm="100000">
                                          <p:val>
                                            <p:strVal val="#ppt_x"/>
                                          </p:val>
                                        </p:tav>
                                      </p:tavLst>
                                    </p:anim>
                                    <p:anim calcmode="lin" valueType="num">
                                      <p:cBhvr additive="base">
                                        <p:cTn id="20" dur="500" fill="hold"/>
                                        <p:tgtEl>
                                          <p:spTgt spid="6453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4543"/>
                                        </p:tgtEl>
                                        <p:attrNameLst>
                                          <p:attrName>style.visibility</p:attrName>
                                        </p:attrNameLst>
                                      </p:cBhvr>
                                      <p:to>
                                        <p:strVal val="visible"/>
                                      </p:to>
                                    </p:set>
                                    <p:anim calcmode="lin" valueType="num">
                                      <p:cBhvr additive="base">
                                        <p:cTn id="25" dur="500" fill="hold"/>
                                        <p:tgtEl>
                                          <p:spTgt spid="64543"/>
                                        </p:tgtEl>
                                        <p:attrNameLst>
                                          <p:attrName>ppt_x</p:attrName>
                                        </p:attrNameLst>
                                      </p:cBhvr>
                                      <p:tavLst>
                                        <p:tav tm="0">
                                          <p:val>
                                            <p:strVal val="#ppt_x"/>
                                          </p:val>
                                        </p:tav>
                                        <p:tav tm="100000">
                                          <p:val>
                                            <p:strVal val="#ppt_x"/>
                                          </p:val>
                                        </p:tav>
                                      </p:tavLst>
                                    </p:anim>
                                    <p:anim calcmode="lin" valueType="num">
                                      <p:cBhvr additive="base">
                                        <p:cTn id="26" dur="500" fill="hold"/>
                                        <p:tgtEl>
                                          <p:spTgt spid="645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38" grpId="0" animBg="1"/>
      <p:bldP spid="64539" grpId="0" animBg="1"/>
      <p:bldP spid="64540" grpId="0" animBg="1"/>
      <p:bldP spid="64543"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r>
              <a:rPr lang="en-US" altLang="zh-CN">
                <a:latin typeface="Franklin Gothic Medium" charset="0"/>
                <a:ea typeface="黑体" charset="0"/>
              </a:rPr>
              <a:t>Shaking Hands at a Gathering</a:t>
            </a:r>
          </a:p>
        </p:txBody>
      </p:sp>
      <p:sp>
        <p:nvSpPr>
          <p:cNvPr id="59395" name="Rectangle 3"/>
          <p:cNvSpPr>
            <a:spLocks noGrp="1" noChangeArrowheads="1"/>
          </p:cNvSpPr>
          <p:nvPr>
            <p:ph idx="1"/>
          </p:nvPr>
        </p:nvSpPr>
        <p:spPr>
          <a:xfrm>
            <a:off x="328613" y="1941513"/>
            <a:ext cx="8208962" cy="4224337"/>
          </a:xfrm>
        </p:spPr>
        <p:txBody>
          <a:bodyPr/>
          <a:lstStyle/>
          <a:p>
            <a:r>
              <a:rPr lang="en-US" altLang="zh-CN" sz="2600" b="1">
                <a:solidFill>
                  <a:schemeClr val="tx2"/>
                </a:solidFill>
                <a:latin typeface="Franklin Gothic Book" charset="0"/>
                <a:ea typeface="黑体" charset="0"/>
              </a:rPr>
              <a:t>Situation</a:t>
            </a:r>
            <a:r>
              <a:rPr lang="en-US" altLang="zh-CN" sz="2600">
                <a:latin typeface="Franklin Gothic Book" charset="0"/>
                <a:ea typeface="黑体" charset="0"/>
              </a:rPr>
              <a:t>: at a gathering of </a:t>
            </a:r>
            <a:r>
              <a:rPr lang="en-US" altLang="zh-CN" sz="2600" i="1">
                <a:latin typeface="Franklin Gothic Book" charset="0"/>
                <a:ea typeface="黑体" charset="0"/>
              </a:rPr>
              <a:t>n</a:t>
            </a:r>
            <a:r>
              <a:rPr lang="en-US" altLang="zh-CN" sz="2600">
                <a:latin typeface="Franklin Gothic Book" charset="0"/>
                <a:ea typeface="黑体" charset="0"/>
              </a:rPr>
              <a:t> people, everyone shook hands with at least one person, and no one shook hands more than once with the same person.</a:t>
            </a:r>
          </a:p>
          <a:p>
            <a:r>
              <a:rPr lang="en-US" altLang="zh-CN" sz="2600" b="1">
                <a:solidFill>
                  <a:schemeClr val="tx2"/>
                </a:solidFill>
                <a:latin typeface="Franklin Gothic Book" charset="0"/>
                <a:ea typeface="黑体" charset="0"/>
              </a:rPr>
              <a:t>Problem</a:t>
            </a:r>
            <a:r>
              <a:rPr lang="en-US" altLang="zh-CN" sz="2600">
                <a:latin typeface="Franklin Gothic Book" charset="0"/>
                <a:ea typeface="黑体" charset="0"/>
              </a:rPr>
              <a:t>: show that there must have been at least two of them who had the same number of handshaking.</a:t>
            </a:r>
          </a:p>
          <a:p>
            <a:r>
              <a:rPr lang="en-US" altLang="zh-CN" sz="2600" b="1">
                <a:solidFill>
                  <a:schemeClr val="tx2"/>
                </a:solidFill>
                <a:latin typeface="Franklin Gothic Book" charset="0"/>
                <a:ea typeface="黑体" charset="0"/>
              </a:rPr>
              <a:t>Solution</a:t>
            </a:r>
            <a:r>
              <a:rPr lang="en-US" altLang="zh-CN" sz="2600">
                <a:latin typeface="Franklin Gothic Book" charset="0"/>
                <a:ea typeface="黑体" charset="0"/>
              </a:rPr>
              <a:t>:</a:t>
            </a:r>
          </a:p>
          <a:p>
            <a:pPr lvl="1"/>
            <a:r>
              <a:rPr lang="en-US" altLang="zh-CN">
                <a:latin typeface="Franklin Gothic Book" charset="0"/>
                <a:ea typeface="黑体" charset="0"/>
              </a:rPr>
              <a:t>Pigeon: the </a:t>
            </a:r>
            <a:r>
              <a:rPr lang="en-US" altLang="zh-CN" i="1">
                <a:latin typeface="Franklin Gothic Book" charset="0"/>
                <a:ea typeface="黑体" charset="0"/>
              </a:rPr>
              <a:t>n </a:t>
            </a:r>
            <a:r>
              <a:rPr lang="en-US" altLang="zh-CN">
                <a:latin typeface="Franklin Gothic Book" charset="0"/>
                <a:ea typeface="黑体" charset="0"/>
              </a:rPr>
              <a:t>participants</a:t>
            </a:r>
          </a:p>
          <a:p>
            <a:pPr lvl="1"/>
            <a:r>
              <a:rPr lang="en-US" altLang="zh-CN">
                <a:latin typeface="Franklin Gothic Book" charset="0"/>
                <a:ea typeface="黑体" charset="0"/>
              </a:rPr>
              <a:t>Pigeonhole: different number between 1 and </a:t>
            </a:r>
            <a:r>
              <a:rPr lang="en-US" altLang="zh-CN" i="1">
                <a:latin typeface="Franklin Gothic Book" charset="0"/>
                <a:ea typeface="黑体" charset="0"/>
              </a:rPr>
              <a:t>n</a:t>
            </a:r>
            <a:r>
              <a:rPr lang="en-US" altLang="zh-CN">
                <a:latin typeface="Franklin Gothic Book" charset="0"/>
                <a:ea typeface="黑体" charset="0"/>
              </a:rPr>
              <a:t>-1.</a:t>
            </a:r>
          </a:p>
        </p:txBody>
      </p:sp>
    </p:spTree>
    <p:extLst>
      <p:ext uri="{BB962C8B-B14F-4D97-AF65-F5344CB8AC3E}">
        <p14:creationId xmlns:p14="http://schemas.microsoft.com/office/powerpoint/2010/main" val="2934217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bldLvl="5"/>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p:txBody>
          <a:bodyPr/>
          <a:lstStyle/>
          <a:p>
            <a:r>
              <a:rPr lang="zh-CN" altLang="en-US">
                <a:latin typeface="Franklin Gothic Medium" charset="0"/>
                <a:ea typeface="黑体" charset="0"/>
              </a:rPr>
              <a:t>再例</a:t>
            </a:r>
          </a:p>
        </p:txBody>
      </p:sp>
      <p:sp>
        <p:nvSpPr>
          <p:cNvPr id="29698" name="内容占位符 2"/>
          <p:cNvSpPr>
            <a:spLocks noGrp="1"/>
          </p:cNvSpPr>
          <p:nvPr>
            <p:ph idx="1"/>
          </p:nvPr>
        </p:nvSpPr>
        <p:spPr/>
        <p:txBody>
          <a:bodyPr/>
          <a:lstStyle/>
          <a:p>
            <a:r>
              <a:rPr lang="zh-CN" altLang="en-US">
                <a:latin typeface="Franklin Gothic Book" charset="0"/>
                <a:ea typeface="黑体" charset="0"/>
              </a:rPr>
              <a:t>任给一个正整数</a:t>
            </a:r>
            <a:r>
              <a:rPr lang="en-US" altLang="zh-CN">
                <a:latin typeface="Franklin Gothic Book" charset="0"/>
                <a:ea typeface="黑体" charset="0"/>
              </a:rPr>
              <a:t>n,</a:t>
            </a:r>
            <a:r>
              <a:rPr lang="zh-CN" altLang="en-US">
                <a:latin typeface="Franklin Gothic Book" charset="0"/>
                <a:ea typeface="黑体" charset="0"/>
              </a:rPr>
              <a:t>总存在一个它的倍数，其十进制表示中只有</a:t>
            </a:r>
            <a:r>
              <a:rPr lang="en-US" altLang="zh-CN">
                <a:latin typeface="Franklin Gothic Book" charset="0"/>
                <a:ea typeface="黑体" charset="0"/>
              </a:rPr>
              <a:t>0</a:t>
            </a:r>
            <a:r>
              <a:rPr lang="zh-CN" altLang="en-US">
                <a:latin typeface="Franklin Gothic Book" charset="0"/>
                <a:ea typeface="黑体" charset="0"/>
              </a:rPr>
              <a:t>和</a:t>
            </a:r>
            <a:r>
              <a:rPr lang="en-US" altLang="zh-CN">
                <a:latin typeface="Franklin Gothic Book" charset="0"/>
                <a:ea typeface="黑体" charset="0"/>
              </a:rPr>
              <a:t>1</a:t>
            </a:r>
            <a:r>
              <a:rPr lang="zh-CN" altLang="en-US">
                <a:latin typeface="Franklin Gothic Book" charset="0"/>
                <a:ea typeface="黑体" charset="0"/>
              </a:rPr>
              <a:t>两个数字符</a:t>
            </a:r>
            <a:endParaRPr lang="en-US" altLang="zh-CN">
              <a:latin typeface="Franklin Gothic Book" charset="0"/>
              <a:ea typeface="黑体" charset="0"/>
            </a:endParaRPr>
          </a:p>
          <a:p>
            <a:pPr lvl="1"/>
            <a:r>
              <a:rPr lang="zh-CN" altLang="en-US">
                <a:latin typeface="Franklin Gothic Book" charset="0"/>
                <a:ea typeface="黑体" charset="0"/>
              </a:rPr>
              <a:t>任给</a:t>
            </a:r>
            <a:r>
              <a:rPr lang="en-US" altLang="zh-CN">
                <a:latin typeface="Franklin Gothic Book" charset="0"/>
                <a:ea typeface="黑体" charset="0"/>
              </a:rPr>
              <a:t>n</a:t>
            </a:r>
            <a:r>
              <a:rPr lang="zh-CN" altLang="en-US">
                <a:latin typeface="Franklin Gothic Book" charset="0"/>
                <a:ea typeface="黑体" charset="0"/>
              </a:rPr>
              <a:t>，构造含有</a:t>
            </a:r>
            <a:r>
              <a:rPr lang="en-US" altLang="zh-CN">
                <a:latin typeface="Franklin Gothic Book" charset="0"/>
                <a:ea typeface="黑体" charset="0"/>
              </a:rPr>
              <a:t>n+1</a:t>
            </a:r>
            <a:r>
              <a:rPr lang="zh-CN" altLang="en-US">
                <a:latin typeface="Franklin Gothic Book" charset="0"/>
                <a:ea typeface="黑体" charset="0"/>
              </a:rPr>
              <a:t>个数的数列</a:t>
            </a:r>
            <a:endParaRPr lang="en-US" altLang="zh-CN">
              <a:latin typeface="Franklin Gothic Book" charset="0"/>
              <a:ea typeface="黑体" charset="0"/>
            </a:endParaRPr>
          </a:p>
          <a:p>
            <a:pPr lvl="2"/>
            <a:r>
              <a:rPr lang="en-US" altLang="zh-CN">
                <a:latin typeface="Franklin Gothic Book" charset="0"/>
                <a:ea typeface="黑体" charset="0"/>
              </a:rPr>
              <a:t>1</a:t>
            </a:r>
            <a:r>
              <a:rPr lang="zh-CN" altLang="en-US">
                <a:latin typeface="Franklin Gothic Book" charset="0"/>
                <a:ea typeface="黑体" charset="0"/>
              </a:rPr>
              <a:t>，</a:t>
            </a:r>
            <a:r>
              <a:rPr lang="en-US" altLang="zh-CN">
                <a:latin typeface="Franklin Gothic Book" charset="0"/>
                <a:ea typeface="黑体" charset="0"/>
              </a:rPr>
              <a:t>11</a:t>
            </a:r>
            <a:r>
              <a:rPr lang="zh-CN" altLang="en-US">
                <a:latin typeface="Franklin Gothic Book" charset="0"/>
                <a:ea typeface="黑体" charset="0"/>
              </a:rPr>
              <a:t>，</a:t>
            </a:r>
            <a:r>
              <a:rPr lang="en-US" altLang="zh-CN">
                <a:latin typeface="Franklin Gothic Book" charset="0"/>
                <a:ea typeface="黑体" charset="0"/>
              </a:rPr>
              <a:t>111</a:t>
            </a:r>
            <a:r>
              <a:rPr lang="zh-CN" altLang="en-US">
                <a:latin typeface="Franklin Gothic Book" charset="0"/>
                <a:ea typeface="黑体" charset="0"/>
              </a:rPr>
              <a:t>，</a:t>
            </a:r>
            <a:r>
              <a:rPr lang="en-US" altLang="zh-CN">
                <a:latin typeface="Franklin Gothic Book" charset="0"/>
                <a:ea typeface="黑体" charset="0"/>
              </a:rPr>
              <a:t>1111</a:t>
            </a:r>
            <a:r>
              <a:rPr lang="zh-CN" altLang="en-US">
                <a:latin typeface="Franklin Gothic Book" charset="0"/>
                <a:ea typeface="黑体" charset="0"/>
              </a:rPr>
              <a:t>，</a:t>
            </a:r>
            <a:r>
              <a:rPr lang="en-US" altLang="zh-CN">
                <a:latin typeface="Franklin Gothic Book" charset="0"/>
                <a:ea typeface="黑体" charset="0"/>
              </a:rPr>
              <a:t>…,</a:t>
            </a:r>
            <a:r>
              <a:rPr lang="zh-CN" altLang="en-US">
                <a:latin typeface="Franklin Gothic Book" charset="0"/>
                <a:ea typeface="黑体" charset="0"/>
              </a:rPr>
              <a:t>，</a:t>
            </a:r>
            <a:r>
              <a:rPr lang="en-US" altLang="zh-CN">
                <a:latin typeface="Franklin Gothic Book" charset="0"/>
                <a:ea typeface="黑体" charset="0"/>
              </a:rPr>
              <a:t>11…11</a:t>
            </a:r>
          </a:p>
          <a:p>
            <a:pPr lvl="1"/>
            <a:r>
              <a:rPr lang="zh-CN" altLang="en-US">
                <a:latin typeface="Franklin Gothic Book" charset="0"/>
                <a:ea typeface="黑体" charset="0"/>
              </a:rPr>
              <a:t>上述</a:t>
            </a:r>
            <a:r>
              <a:rPr lang="en-US" altLang="zh-CN">
                <a:latin typeface="Franklin Gothic Book" charset="0"/>
                <a:ea typeface="黑体" charset="0"/>
              </a:rPr>
              <a:t>n+1</a:t>
            </a:r>
            <a:r>
              <a:rPr lang="zh-CN" altLang="en-US">
                <a:latin typeface="Franklin Gothic Book" charset="0"/>
                <a:ea typeface="黑体" charset="0"/>
              </a:rPr>
              <a:t>个数必有两个数模</a:t>
            </a:r>
            <a:r>
              <a:rPr lang="en-US" altLang="zh-CN">
                <a:latin typeface="Franklin Gothic Book" charset="0"/>
                <a:ea typeface="黑体" charset="0"/>
              </a:rPr>
              <a:t>n</a:t>
            </a:r>
            <a:r>
              <a:rPr lang="zh-CN" altLang="en-US">
                <a:latin typeface="Franklin Gothic Book" charset="0"/>
                <a:ea typeface="黑体" charset="0"/>
              </a:rPr>
              <a:t>同余</a:t>
            </a:r>
            <a:endParaRPr lang="en-US" altLang="zh-CN">
              <a:latin typeface="Franklin Gothic Book" charset="0"/>
              <a:ea typeface="黑体" charset="0"/>
            </a:endParaRPr>
          </a:p>
          <a:p>
            <a:pPr lvl="1"/>
            <a:r>
              <a:rPr lang="zh-CN" altLang="en-US">
                <a:latin typeface="Franklin Gothic Book" charset="0"/>
                <a:ea typeface="黑体" charset="0"/>
              </a:rPr>
              <a:t>两数差：</a:t>
            </a:r>
            <a:r>
              <a:rPr lang="en-US" altLang="zh-CN">
                <a:latin typeface="Franklin Gothic Book" charset="0"/>
                <a:ea typeface="黑体" charset="0"/>
              </a:rPr>
              <a:t>n</a:t>
            </a:r>
            <a:r>
              <a:rPr lang="zh-CN" altLang="en-US">
                <a:latin typeface="Franklin Gothic Book" charset="0"/>
                <a:ea typeface="黑体" charset="0"/>
              </a:rPr>
              <a:t>的倍数，只有</a:t>
            </a:r>
            <a:r>
              <a:rPr lang="en-US" altLang="zh-CN">
                <a:latin typeface="Franklin Gothic Book" charset="0"/>
                <a:ea typeface="黑体" charset="0"/>
              </a:rPr>
              <a:t>0</a:t>
            </a:r>
            <a:r>
              <a:rPr lang="zh-CN" altLang="en-US">
                <a:latin typeface="Franklin Gothic Book" charset="0"/>
                <a:ea typeface="黑体" charset="0"/>
              </a:rPr>
              <a:t>和</a:t>
            </a:r>
            <a:r>
              <a:rPr lang="en-US" altLang="zh-CN">
                <a:latin typeface="Franklin Gothic Book" charset="0"/>
                <a:ea typeface="黑体" charset="0"/>
              </a:rPr>
              <a:t>1</a:t>
            </a:r>
            <a:endParaRPr lang="zh-CN" altLang="en-US">
              <a:latin typeface="Franklin Gothic Book" charset="0"/>
              <a:ea typeface="黑体" charset="0"/>
            </a:endParaRPr>
          </a:p>
        </p:txBody>
      </p:sp>
    </p:spTree>
    <p:extLst>
      <p:ext uri="{BB962C8B-B14F-4D97-AF65-F5344CB8AC3E}">
        <p14:creationId xmlns:p14="http://schemas.microsoft.com/office/powerpoint/2010/main" val="534039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6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zh-CN" altLang="en-US">
                <a:latin typeface="Franklin Gothic Medium" charset="0"/>
                <a:ea typeface="黑体" charset="0"/>
              </a:rPr>
              <a:t>鸽笼原理（一般）</a:t>
            </a:r>
            <a:endParaRPr lang="en-US" altLang="zh-CN">
              <a:latin typeface="Franklin Gothic Medium" charset="0"/>
              <a:ea typeface="黑体" charset="0"/>
            </a:endParaRPr>
          </a:p>
        </p:txBody>
      </p:sp>
      <p:sp>
        <p:nvSpPr>
          <p:cNvPr id="30722" name="Rectangle 3"/>
          <p:cNvSpPr>
            <a:spLocks noGrp="1" noChangeArrowheads="1"/>
          </p:cNvSpPr>
          <p:nvPr>
            <p:ph idx="1"/>
          </p:nvPr>
        </p:nvSpPr>
        <p:spPr>
          <a:xfrm>
            <a:off x="328613" y="1941513"/>
            <a:ext cx="8586787" cy="4114800"/>
          </a:xfrm>
        </p:spPr>
        <p:txBody>
          <a:bodyPr/>
          <a:lstStyle/>
          <a:p>
            <a:r>
              <a:rPr lang="zh-CN" altLang="en-US">
                <a:latin typeface="Franklin Gothic Book" charset="0"/>
                <a:ea typeface="黑体" charset="0"/>
              </a:rPr>
              <a:t>若将</a:t>
            </a:r>
            <a:r>
              <a:rPr lang="en-US" altLang="zh-CN">
                <a:latin typeface="Franklin Gothic Book" charset="0"/>
                <a:ea typeface="黑体" charset="0"/>
              </a:rPr>
              <a:t> </a:t>
            </a:r>
            <a:r>
              <a:rPr lang="en-US" altLang="zh-CN" i="1">
                <a:latin typeface="Franklin Gothic Book" charset="0"/>
                <a:ea typeface="黑体" charset="0"/>
              </a:rPr>
              <a:t>n</a:t>
            </a:r>
            <a:r>
              <a:rPr lang="en-US" altLang="zh-CN">
                <a:latin typeface="Franklin Gothic Book" charset="0"/>
                <a:ea typeface="黑体" charset="0"/>
              </a:rPr>
              <a:t> </a:t>
            </a:r>
            <a:r>
              <a:rPr lang="zh-CN" altLang="en-US">
                <a:latin typeface="Franklin Gothic Book" charset="0"/>
                <a:ea typeface="黑体" charset="0"/>
              </a:rPr>
              <a:t>只鸽子置于</a:t>
            </a:r>
            <a:r>
              <a:rPr lang="en-US" altLang="zh-CN">
                <a:latin typeface="Franklin Gothic Book" charset="0"/>
                <a:ea typeface="黑体" charset="0"/>
              </a:rPr>
              <a:t> </a:t>
            </a:r>
            <a:r>
              <a:rPr lang="en-US" altLang="zh-CN" i="1">
                <a:latin typeface="Franklin Gothic Book" charset="0"/>
                <a:ea typeface="黑体" charset="0"/>
              </a:rPr>
              <a:t>m</a:t>
            </a:r>
            <a:r>
              <a:rPr lang="en-US" altLang="zh-CN">
                <a:latin typeface="Franklin Gothic Book" charset="0"/>
                <a:ea typeface="黑体" charset="0"/>
              </a:rPr>
              <a:t> </a:t>
            </a:r>
            <a:r>
              <a:rPr lang="zh-CN" altLang="en-US">
                <a:latin typeface="Franklin Gothic Book" charset="0"/>
                <a:ea typeface="黑体" charset="0"/>
              </a:rPr>
              <a:t>个笼子中</a:t>
            </a:r>
            <a:r>
              <a:rPr lang="en-US" altLang="zh-CN">
                <a:latin typeface="Franklin Gothic Book" charset="0"/>
                <a:ea typeface="黑体" charset="0"/>
              </a:rPr>
              <a:t>, </a:t>
            </a:r>
            <a:r>
              <a:rPr lang="zh-CN" altLang="en-US">
                <a:latin typeface="Franklin Gothic Book" charset="0"/>
                <a:ea typeface="黑体" charset="0"/>
              </a:rPr>
              <a:t>则至少有一个笼子需容纳</a:t>
            </a:r>
            <a:r>
              <a:rPr lang="en-US" altLang="zh-CN">
                <a:latin typeface="Franklin Gothic Book" charset="0"/>
                <a:ea typeface="黑体" charset="0"/>
              </a:rPr>
              <a:t> </a:t>
            </a:r>
            <a:r>
              <a:rPr lang="en-US" altLang="zh-CN">
                <a:latin typeface="Franklin Gothic Book" charset="0"/>
                <a:ea typeface="黑体" charset="0"/>
                <a:sym typeface="Symbol" charset="0"/>
              </a:rPr>
              <a:t>(</a:t>
            </a:r>
            <a:r>
              <a:rPr lang="en-US" altLang="zh-CN" i="1">
                <a:latin typeface="Franklin Gothic Book" charset="0"/>
                <a:ea typeface="黑体" charset="0"/>
                <a:sym typeface="Symbol" charset="0"/>
              </a:rPr>
              <a:t>n</a:t>
            </a:r>
            <a:r>
              <a:rPr lang="en-US" altLang="zh-CN">
                <a:latin typeface="Franklin Gothic Book" charset="0"/>
                <a:ea typeface="黑体" charset="0"/>
                <a:sym typeface="Symbol" charset="0"/>
              </a:rPr>
              <a:t>-1)/</a:t>
            </a:r>
            <a:r>
              <a:rPr lang="en-US" altLang="zh-CN" i="1">
                <a:latin typeface="Franklin Gothic Book" charset="0"/>
                <a:ea typeface="黑体" charset="0"/>
                <a:sym typeface="Symbol" charset="0"/>
              </a:rPr>
              <a:t>m</a:t>
            </a:r>
            <a:r>
              <a:rPr lang="en-US" altLang="zh-CN">
                <a:latin typeface="Franklin Gothic Book" charset="0"/>
                <a:ea typeface="黑体" charset="0"/>
                <a:sym typeface="Symbol" charset="0"/>
              </a:rPr>
              <a:t>+1</a:t>
            </a:r>
            <a:r>
              <a:rPr lang="zh-CN" altLang="en-US">
                <a:latin typeface="Franklin Gothic Book" charset="0"/>
                <a:ea typeface="黑体" charset="0"/>
                <a:sym typeface="Symbol" charset="0"/>
              </a:rPr>
              <a:t>个</a:t>
            </a:r>
            <a:r>
              <a:rPr lang="en-US" altLang="zh-CN">
                <a:latin typeface="Franklin Gothic Book" charset="0"/>
                <a:ea typeface="黑体" charset="0"/>
                <a:sym typeface="Symbol" charset="0"/>
              </a:rPr>
              <a:t> </a:t>
            </a:r>
            <a:r>
              <a:rPr lang="zh-CN" altLang="en-US">
                <a:latin typeface="Franklin Gothic Book" charset="0"/>
                <a:ea typeface="黑体" charset="0"/>
                <a:sym typeface="Symbol" charset="0"/>
              </a:rPr>
              <a:t>或更多鸽子。</a:t>
            </a:r>
            <a:endParaRPr lang="en-US" altLang="zh-CN">
              <a:latin typeface="Franklin Gothic Book" charset="0"/>
              <a:ea typeface="黑体" charset="0"/>
              <a:sym typeface="Symbol" charset="0"/>
            </a:endParaRPr>
          </a:p>
          <a:p>
            <a:pPr lvl="1"/>
            <a:endParaRPr lang="en-US" altLang="zh-CN">
              <a:latin typeface="Franklin Gothic Book" charset="0"/>
              <a:ea typeface="黑体" charset="0"/>
              <a:sym typeface="Symbol" charset="0"/>
            </a:endParaRPr>
          </a:p>
        </p:txBody>
      </p:sp>
      <p:grpSp>
        <p:nvGrpSpPr>
          <p:cNvPr id="5" name="组 4"/>
          <p:cNvGrpSpPr>
            <a:grpSpLocks/>
          </p:cNvGrpSpPr>
          <p:nvPr/>
        </p:nvGrpSpPr>
        <p:grpSpPr bwMode="auto">
          <a:xfrm>
            <a:off x="1692275" y="3860800"/>
            <a:ext cx="5902325" cy="568325"/>
            <a:chOff x="1691680" y="3861048"/>
            <a:chExt cx="5902667" cy="568043"/>
          </a:xfrm>
        </p:grpSpPr>
        <p:pic>
          <p:nvPicPr>
            <p:cNvPr id="30724" name="图片 2" descr="db7412b95c3c08bc540fb421c36a386e.png"/>
            <p:cNvPicPr>
              <a:picLocks noChangeAspect="1"/>
            </p:cNvPicPr>
            <p:nvPr/>
          </p:nvPicPr>
          <p:blipFill>
            <a:blip r:embed="rId3" cstate="print">
              <a:extLst>
                <a:ext uri="{28A0092B-C50C-407E-A947-70E740481C1C}">
                  <a14:useLocalDpi xmlns:a14="http://schemas.microsoft.com/office/drawing/2010/main"/>
                </a:ext>
              </a:extLst>
            </a:blip>
            <a:srcRect r="1846" b="-6496"/>
            <a:stretch>
              <a:fillRect/>
            </a:stretch>
          </p:blipFill>
          <p:spPr bwMode="auto">
            <a:xfrm>
              <a:off x="3779912" y="3861048"/>
              <a:ext cx="3814435" cy="568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文本框 3"/>
            <p:cNvSpPr txBox="1"/>
            <p:nvPr/>
          </p:nvSpPr>
          <p:spPr>
            <a:xfrm>
              <a:off x="1691680" y="4005439"/>
              <a:ext cx="1922574" cy="369703"/>
            </a:xfrm>
            <a:prstGeom prst="rect">
              <a:avLst/>
            </a:prstGeom>
            <a:noFill/>
          </p:spPr>
          <p:txBody>
            <a:bodyPr wrap="none">
              <a:spAutoFit/>
            </a:bodyPr>
            <a:lstStyle/>
            <a:p>
              <a:pPr>
                <a:defRPr/>
              </a:pPr>
              <a:r>
                <a:rPr lang="zh-CN" altLang="en-US" dirty="0">
                  <a:latin typeface="+mj-lt"/>
                  <a:ea typeface="+mj-ea"/>
                </a:rPr>
                <a:t>注：对于</a:t>
              </a:r>
              <a:r>
                <a:rPr lang="en-US" altLang="zh-CN" dirty="0">
                  <a:latin typeface="+mj-lt"/>
                  <a:ea typeface="+mj-ea"/>
                </a:rPr>
                <a:t> m&gt;0 </a:t>
              </a:r>
              <a:r>
                <a:rPr lang="zh-CN" altLang="en-US" dirty="0">
                  <a:latin typeface="+mj-lt"/>
                  <a:ea typeface="+mj-ea"/>
                </a:rPr>
                <a:t>有</a:t>
              </a:r>
              <a:endParaRPr lang="en-US" dirty="0">
                <a:latin typeface="+mj-lt"/>
                <a:ea typeface="+mj-ea"/>
              </a:endParaRPr>
            </a:p>
          </p:txBody>
        </p:sp>
      </p:grpSp>
    </p:spTree>
    <p:extLst>
      <p:ext uri="{BB962C8B-B14F-4D97-AF65-F5344CB8AC3E}">
        <p14:creationId xmlns:p14="http://schemas.microsoft.com/office/powerpoint/2010/main" val="807177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2"/>
          <p:cNvSpPr>
            <a:spLocks noGrp="1"/>
          </p:cNvSpPr>
          <p:nvPr>
            <p:ph type="title"/>
          </p:nvPr>
        </p:nvSpPr>
        <p:spPr/>
        <p:txBody>
          <a:bodyPr/>
          <a:lstStyle/>
          <a:p>
            <a:r>
              <a:rPr lang="zh-CN" altLang="en-US">
                <a:latin typeface="Cambria" charset="0"/>
                <a:ea typeface="黑体" charset="0"/>
              </a:rPr>
              <a:t>生日是周几</a:t>
            </a:r>
            <a:endParaRPr lang="en-US">
              <a:latin typeface="Cambria" charset="0"/>
              <a:ea typeface="黑体" charset="0"/>
            </a:endParaRPr>
          </a:p>
        </p:txBody>
      </p:sp>
      <p:sp>
        <p:nvSpPr>
          <p:cNvPr id="84995" name="Rectangle 3"/>
          <p:cNvSpPr>
            <a:spLocks noGrp="1" noChangeArrowheads="1"/>
          </p:cNvSpPr>
          <p:nvPr>
            <p:ph idx="1"/>
          </p:nvPr>
        </p:nvSpPr>
        <p:spPr/>
        <p:txBody>
          <a:bodyPr/>
          <a:lstStyle/>
          <a:p>
            <a:r>
              <a:rPr lang="zh-CN" altLang="en-US">
                <a:latin typeface="Calibri" charset="0"/>
                <a:ea typeface="黑体" charset="0"/>
              </a:rPr>
              <a:t>我班有</a:t>
            </a:r>
            <a:r>
              <a:rPr lang="en-US" altLang="zh-CN">
                <a:latin typeface="Calibri" charset="0"/>
                <a:ea typeface="黑体" charset="0"/>
              </a:rPr>
              <a:t> 43 </a:t>
            </a:r>
            <a:r>
              <a:rPr lang="zh-CN" altLang="en-US">
                <a:latin typeface="Calibri" charset="0"/>
                <a:ea typeface="黑体" charset="0"/>
              </a:rPr>
              <a:t>名同学。生日是周几相同的同学的数目至少是几个？</a:t>
            </a:r>
            <a:endParaRPr lang="en-US" altLang="zh-CN">
              <a:latin typeface="Calibri" charset="0"/>
              <a:ea typeface="黑体" charset="0"/>
            </a:endParaRPr>
          </a:p>
        </p:txBody>
      </p:sp>
    </p:spTree>
    <p:extLst>
      <p:ext uri="{BB962C8B-B14F-4D97-AF65-F5344CB8AC3E}">
        <p14:creationId xmlns:p14="http://schemas.microsoft.com/office/powerpoint/2010/main" val="3846323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bldLvl="5"/>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zh-CN" altLang="en-US">
                <a:latin typeface="Franklin Gothic Medium" charset="0"/>
                <a:ea typeface="黑体" charset="0"/>
              </a:rPr>
              <a:t>拉姆齐（</a:t>
            </a:r>
            <a:r>
              <a:rPr lang="en-US" altLang="zh-CN">
                <a:latin typeface="Franklin Gothic Medium" charset="0"/>
                <a:ea typeface="黑体" charset="0"/>
              </a:rPr>
              <a:t>Ramsey</a:t>
            </a:r>
            <a:r>
              <a:rPr lang="zh-CN" altLang="en-US">
                <a:latin typeface="Franklin Gothic Medium" charset="0"/>
                <a:ea typeface="黑体" charset="0"/>
              </a:rPr>
              <a:t>）数</a:t>
            </a:r>
            <a:r>
              <a:rPr lang="en-US" altLang="zh-CN">
                <a:latin typeface="Franklin Gothic Medium" charset="0"/>
                <a:ea typeface="黑体" charset="0"/>
              </a:rPr>
              <a:t> </a:t>
            </a:r>
            <a:r>
              <a:rPr lang="en-US" altLang="zh-CN" i="1">
                <a:latin typeface="Franklin Gothic Medium" charset="0"/>
                <a:ea typeface="黑体" charset="0"/>
              </a:rPr>
              <a:t>R</a:t>
            </a:r>
            <a:r>
              <a:rPr lang="en-US" altLang="zh-CN">
                <a:latin typeface="Franklin Gothic Medium" charset="0"/>
                <a:ea typeface="黑体" charset="0"/>
              </a:rPr>
              <a:t>(3,3)=6</a:t>
            </a:r>
          </a:p>
        </p:txBody>
      </p:sp>
      <p:grpSp>
        <p:nvGrpSpPr>
          <p:cNvPr id="2" name="Group 42"/>
          <p:cNvGrpSpPr>
            <a:grpSpLocks/>
          </p:cNvGrpSpPr>
          <p:nvPr/>
        </p:nvGrpSpPr>
        <p:grpSpPr bwMode="auto">
          <a:xfrm>
            <a:off x="3000375" y="2941638"/>
            <a:ext cx="4813300" cy="1592262"/>
            <a:chOff x="1890" y="1853"/>
            <a:chExt cx="3032" cy="1003"/>
          </a:xfrm>
        </p:grpSpPr>
        <p:sp>
          <p:nvSpPr>
            <p:cNvPr id="34856" name="Oval 9"/>
            <p:cNvSpPr>
              <a:spLocks noChangeArrowheads="1"/>
            </p:cNvSpPr>
            <p:nvPr/>
          </p:nvSpPr>
          <p:spPr bwMode="auto">
            <a:xfrm>
              <a:off x="1890" y="2045"/>
              <a:ext cx="1617" cy="811"/>
            </a:xfrm>
            <a:prstGeom prst="ellipse">
              <a:avLst/>
            </a:prstGeom>
            <a:noFill/>
            <a:ln w="2540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ea typeface="黑体" charset="0"/>
                <a:cs typeface="黑体" charset="0"/>
              </a:endParaRPr>
            </a:p>
          </p:txBody>
        </p:sp>
        <p:sp>
          <p:nvSpPr>
            <p:cNvPr id="34857" name="Text Box 24"/>
            <p:cNvSpPr txBox="1">
              <a:spLocks noChangeArrowheads="1"/>
            </p:cNvSpPr>
            <p:nvPr/>
          </p:nvSpPr>
          <p:spPr bwMode="auto">
            <a:xfrm>
              <a:off x="2932" y="1853"/>
              <a:ext cx="199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just" eaLnBrk="0" hangingPunct="0"/>
              <a:r>
                <a:rPr kumimoji="0" lang="en-US" altLang="zh-CN" sz="1800">
                  <a:solidFill>
                    <a:srgbClr val="0000CC"/>
                  </a:solidFill>
                  <a:latin typeface="Times New Roman" charset="0"/>
                  <a:ea typeface="黑体" charset="0"/>
                  <a:cs typeface="黑体" charset="0"/>
                </a:rPr>
                <a:t>Pigeonhole 1: those knowing A</a:t>
              </a:r>
            </a:p>
          </p:txBody>
        </p:sp>
      </p:grpSp>
      <p:grpSp>
        <p:nvGrpSpPr>
          <p:cNvPr id="3" name="Group 43"/>
          <p:cNvGrpSpPr>
            <a:grpSpLocks/>
          </p:cNvGrpSpPr>
          <p:nvPr/>
        </p:nvGrpSpPr>
        <p:grpSpPr bwMode="auto">
          <a:xfrm>
            <a:off x="3182938" y="4633913"/>
            <a:ext cx="4672012" cy="1676400"/>
            <a:chOff x="2005" y="2919"/>
            <a:chExt cx="2943" cy="1056"/>
          </a:xfrm>
        </p:grpSpPr>
        <p:sp>
          <p:nvSpPr>
            <p:cNvPr id="34854" name="Oval 10"/>
            <p:cNvSpPr>
              <a:spLocks noChangeArrowheads="1"/>
            </p:cNvSpPr>
            <p:nvPr/>
          </p:nvSpPr>
          <p:spPr bwMode="auto">
            <a:xfrm>
              <a:off x="2005" y="2919"/>
              <a:ext cx="1619" cy="812"/>
            </a:xfrm>
            <a:prstGeom prst="ellipse">
              <a:avLst/>
            </a:prstGeom>
            <a:noFill/>
            <a:ln w="2540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ea typeface="黑体" charset="0"/>
                <a:cs typeface="黑体" charset="0"/>
              </a:endParaRPr>
            </a:p>
          </p:txBody>
        </p:sp>
        <p:sp>
          <p:nvSpPr>
            <p:cNvPr id="34855" name="Text Box 25"/>
            <p:cNvSpPr txBox="1">
              <a:spLocks noChangeArrowheads="1"/>
            </p:cNvSpPr>
            <p:nvPr/>
          </p:nvSpPr>
          <p:spPr bwMode="auto">
            <a:xfrm>
              <a:off x="2644" y="3725"/>
              <a:ext cx="2304"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just" eaLnBrk="0" hangingPunct="0"/>
              <a:r>
                <a:rPr kumimoji="0" lang="en-US" altLang="zh-CN" sz="1800">
                  <a:solidFill>
                    <a:srgbClr val="0000CC"/>
                  </a:solidFill>
                  <a:latin typeface="Times New Roman" charset="0"/>
                  <a:ea typeface="黑体" charset="0"/>
                  <a:cs typeface="黑体" charset="0"/>
                </a:rPr>
                <a:t>Pigeonhole 2：those not knowing A</a:t>
              </a:r>
            </a:p>
            <a:p>
              <a:pPr algn="just" eaLnBrk="0" hangingPunct="0"/>
              <a:endParaRPr kumimoji="0" lang="zh-CN" altLang="en-US" sz="1800">
                <a:solidFill>
                  <a:srgbClr val="0000CC"/>
                </a:solidFill>
                <a:latin typeface="Times New Roman" charset="0"/>
                <a:ea typeface="黑体" charset="0"/>
                <a:cs typeface="黑体" charset="0"/>
              </a:endParaRPr>
            </a:p>
          </p:txBody>
        </p:sp>
      </p:grpSp>
      <p:sp>
        <p:nvSpPr>
          <p:cNvPr id="34820" name="Text Box 28"/>
          <p:cNvSpPr txBox="1">
            <a:spLocks noChangeArrowheads="1"/>
          </p:cNvSpPr>
          <p:nvPr/>
        </p:nvSpPr>
        <p:spPr bwMode="auto">
          <a:xfrm>
            <a:off x="304800" y="1905000"/>
            <a:ext cx="85344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spcBef>
                <a:spcPct val="50000"/>
              </a:spcBef>
            </a:pPr>
            <a:r>
              <a:rPr lang="zh-CN" altLang="en-US" b="1">
                <a:solidFill>
                  <a:schemeClr val="tx2"/>
                </a:solidFill>
                <a:latin typeface="Times New Roman" charset="0"/>
                <a:ea typeface="黑体" charset="0"/>
                <a:cs typeface="黑体" charset="0"/>
              </a:rPr>
              <a:t>问题</a:t>
            </a:r>
            <a:r>
              <a:rPr lang="en-US" altLang="zh-CN">
                <a:latin typeface="Times New Roman" charset="0"/>
                <a:ea typeface="黑体" charset="0"/>
                <a:cs typeface="黑体" charset="0"/>
              </a:rPr>
              <a:t>: 6 </a:t>
            </a:r>
            <a:r>
              <a:rPr lang="zh-CN" altLang="en-US">
                <a:latin typeface="Times New Roman" charset="0"/>
                <a:ea typeface="黑体" charset="0"/>
                <a:cs typeface="黑体" charset="0"/>
              </a:rPr>
              <a:t>人之中要么有三人互相认识，要么有</a:t>
            </a:r>
            <a:r>
              <a:rPr lang="en-US" altLang="zh-CN">
                <a:latin typeface="Times New Roman" charset="0"/>
                <a:ea typeface="黑体" charset="0"/>
                <a:cs typeface="黑体" charset="0"/>
              </a:rPr>
              <a:t>3</a:t>
            </a:r>
            <a:r>
              <a:rPr lang="zh-CN" altLang="en-US">
                <a:latin typeface="Times New Roman" charset="0"/>
                <a:ea typeface="黑体" charset="0"/>
                <a:cs typeface="黑体" charset="0"/>
              </a:rPr>
              <a:t>人互不认识。</a:t>
            </a:r>
            <a:endParaRPr lang="en-US" altLang="zh-CN">
              <a:latin typeface="Times New Roman" charset="0"/>
              <a:ea typeface="黑体" charset="0"/>
              <a:cs typeface="黑体" charset="0"/>
            </a:endParaRPr>
          </a:p>
        </p:txBody>
      </p:sp>
      <p:grpSp>
        <p:nvGrpSpPr>
          <p:cNvPr id="4" name="Group 52"/>
          <p:cNvGrpSpPr>
            <a:grpSpLocks/>
          </p:cNvGrpSpPr>
          <p:nvPr/>
        </p:nvGrpSpPr>
        <p:grpSpPr bwMode="auto">
          <a:xfrm>
            <a:off x="768350" y="5075238"/>
            <a:ext cx="2511425" cy="838200"/>
            <a:chOff x="484" y="3197"/>
            <a:chExt cx="1582" cy="528"/>
          </a:xfrm>
        </p:grpSpPr>
        <p:sp>
          <p:nvSpPr>
            <p:cNvPr id="34850" name="Line 22"/>
            <p:cNvSpPr>
              <a:spLocks noChangeShapeType="1"/>
            </p:cNvSpPr>
            <p:nvPr/>
          </p:nvSpPr>
          <p:spPr bwMode="auto">
            <a:xfrm>
              <a:off x="504" y="3231"/>
              <a:ext cx="808" cy="0"/>
            </a:xfrm>
            <a:prstGeom prst="line">
              <a:avLst/>
            </a:prstGeom>
            <a:noFill/>
            <a:ln w="2540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51" name="Line 23"/>
            <p:cNvSpPr>
              <a:spLocks noChangeShapeType="1"/>
            </p:cNvSpPr>
            <p:nvPr/>
          </p:nvSpPr>
          <p:spPr bwMode="auto">
            <a:xfrm>
              <a:off x="504" y="3481"/>
              <a:ext cx="808" cy="0"/>
            </a:xfrm>
            <a:prstGeom prst="line">
              <a:avLst/>
            </a:prstGeom>
            <a:noFill/>
            <a:ln w="25400">
              <a:solidFill>
                <a:srgbClr val="008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52" name="Text Box 27"/>
            <p:cNvSpPr txBox="1">
              <a:spLocks noChangeArrowheads="1"/>
            </p:cNvSpPr>
            <p:nvPr/>
          </p:nvSpPr>
          <p:spPr bwMode="auto">
            <a:xfrm>
              <a:off x="532" y="3485"/>
              <a:ext cx="1534"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just" eaLnBrk="0" hangingPunct="0"/>
              <a:r>
                <a:rPr kumimoji="0" lang="en-US" altLang="zh-CN" sz="1800">
                  <a:latin typeface="Times New Roman" charset="0"/>
                  <a:ea typeface="黑体" charset="0"/>
                  <a:cs typeface="黑体" charset="0"/>
                </a:rPr>
                <a:t>knowing  each other</a:t>
              </a:r>
            </a:p>
          </p:txBody>
        </p:sp>
        <p:sp>
          <p:nvSpPr>
            <p:cNvPr id="34853" name="Text Box 29"/>
            <p:cNvSpPr txBox="1">
              <a:spLocks noChangeArrowheads="1"/>
            </p:cNvSpPr>
            <p:nvPr/>
          </p:nvSpPr>
          <p:spPr bwMode="auto">
            <a:xfrm>
              <a:off x="484" y="3197"/>
              <a:ext cx="1534"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just" eaLnBrk="0" hangingPunct="0"/>
              <a:r>
                <a:rPr kumimoji="0" lang="en-US" altLang="zh-CN" sz="1800">
                  <a:latin typeface="Times New Roman" charset="0"/>
                  <a:ea typeface="黑体" charset="0"/>
                  <a:cs typeface="黑体" charset="0"/>
                </a:rPr>
                <a:t>not knowing  each other</a:t>
              </a:r>
            </a:p>
          </p:txBody>
        </p:sp>
      </p:grpSp>
      <p:grpSp>
        <p:nvGrpSpPr>
          <p:cNvPr id="5" name="Group 49"/>
          <p:cNvGrpSpPr>
            <a:grpSpLocks/>
          </p:cNvGrpSpPr>
          <p:nvPr/>
        </p:nvGrpSpPr>
        <p:grpSpPr bwMode="auto">
          <a:xfrm>
            <a:off x="982663" y="3657600"/>
            <a:ext cx="3538537" cy="1093788"/>
            <a:chOff x="619" y="2304"/>
            <a:chExt cx="2229" cy="689"/>
          </a:xfrm>
        </p:grpSpPr>
        <p:sp>
          <p:nvSpPr>
            <p:cNvPr id="34847" name="Line 20"/>
            <p:cNvSpPr>
              <a:spLocks noChangeShapeType="1"/>
            </p:cNvSpPr>
            <p:nvPr/>
          </p:nvSpPr>
          <p:spPr bwMode="auto">
            <a:xfrm flipV="1">
              <a:off x="624" y="2304"/>
              <a:ext cx="1728" cy="615"/>
            </a:xfrm>
            <a:prstGeom prst="line">
              <a:avLst/>
            </a:prstGeom>
            <a:noFill/>
            <a:ln w="25400">
              <a:solidFill>
                <a:srgbClr val="008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48" name="Line 21"/>
            <p:cNvSpPr>
              <a:spLocks noChangeShapeType="1"/>
            </p:cNvSpPr>
            <p:nvPr/>
          </p:nvSpPr>
          <p:spPr bwMode="auto">
            <a:xfrm flipV="1">
              <a:off x="619" y="2608"/>
              <a:ext cx="1733" cy="312"/>
            </a:xfrm>
            <a:prstGeom prst="line">
              <a:avLst/>
            </a:prstGeom>
            <a:noFill/>
            <a:ln w="25400">
              <a:solidFill>
                <a:srgbClr val="008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49" name="Freeform 32"/>
            <p:cNvSpPr>
              <a:spLocks/>
            </p:cNvSpPr>
            <p:nvPr/>
          </p:nvSpPr>
          <p:spPr bwMode="auto">
            <a:xfrm>
              <a:off x="634" y="2483"/>
              <a:ext cx="2214" cy="510"/>
            </a:xfrm>
            <a:custGeom>
              <a:avLst/>
              <a:gdLst>
                <a:gd name="T0" fmla="*/ 0 w 2214"/>
                <a:gd name="T1" fmla="*/ 459 h 510"/>
                <a:gd name="T2" fmla="*/ 387 w 2214"/>
                <a:gd name="T3" fmla="*/ 504 h 510"/>
                <a:gd name="T4" fmla="*/ 873 w 2214"/>
                <a:gd name="T5" fmla="*/ 495 h 510"/>
                <a:gd name="T6" fmla="*/ 1143 w 2214"/>
                <a:gd name="T7" fmla="*/ 468 h 510"/>
                <a:gd name="T8" fmla="*/ 1485 w 2214"/>
                <a:gd name="T9" fmla="*/ 405 h 510"/>
                <a:gd name="T10" fmla="*/ 1809 w 2214"/>
                <a:gd name="T11" fmla="*/ 297 h 510"/>
                <a:gd name="T12" fmla="*/ 2214 w 2214"/>
                <a:gd name="T13" fmla="*/ 0 h 510"/>
                <a:gd name="T14" fmla="*/ 0 60000 65536"/>
                <a:gd name="T15" fmla="*/ 0 60000 65536"/>
                <a:gd name="T16" fmla="*/ 0 60000 65536"/>
                <a:gd name="T17" fmla="*/ 0 60000 65536"/>
                <a:gd name="T18" fmla="*/ 0 60000 65536"/>
                <a:gd name="T19" fmla="*/ 0 60000 65536"/>
                <a:gd name="T20" fmla="*/ 0 60000 65536"/>
                <a:gd name="T21" fmla="*/ 0 w 2214"/>
                <a:gd name="T22" fmla="*/ 0 h 510"/>
                <a:gd name="T23" fmla="*/ 2214 w 2214"/>
                <a:gd name="T24" fmla="*/ 510 h 5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4" h="510">
                  <a:moveTo>
                    <a:pt x="0" y="459"/>
                  </a:moveTo>
                  <a:cubicBezTo>
                    <a:pt x="64" y="466"/>
                    <a:pt x="242" y="498"/>
                    <a:pt x="387" y="504"/>
                  </a:cubicBezTo>
                  <a:cubicBezTo>
                    <a:pt x="532" y="510"/>
                    <a:pt x="747" y="501"/>
                    <a:pt x="873" y="495"/>
                  </a:cubicBezTo>
                  <a:cubicBezTo>
                    <a:pt x="999" y="489"/>
                    <a:pt x="1041" y="483"/>
                    <a:pt x="1143" y="468"/>
                  </a:cubicBezTo>
                  <a:cubicBezTo>
                    <a:pt x="1245" y="453"/>
                    <a:pt x="1374" y="434"/>
                    <a:pt x="1485" y="405"/>
                  </a:cubicBezTo>
                  <a:cubicBezTo>
                    <a:pt x="1596" y="376"/>
                    <a:pt x="1688" y="364"/>
                    <a:pt x="1809" y="297"/>
                  </a:cubicBezTo>
                  <a:cubicBezTo>
                    <a:pt x="1930" y="230"/>
                    <a:pt x="2130" y="62"/>
                    <a:pt x="2214" y="0"/>
                  </a:cubicBezTo>
                </a:path>
              </a:pathLst>
            </a:custGeom>
            <a:noFill/>
            <a:ln w="25400" cap="flat" cmpd="sng">
              <a:solidFill>
                <a:srgbClr val="008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6" name="Group 41"/>
          <p:cNvGrpSpPr>
            <a:grpSpLocks/>
          </p:cNvGrpSpPr>
          <p:nvPr/>
        </p:nvGrpSpPr>
        <p:grpSpPr bwMode="auto">
          <a:xfrm>
            <a:off x="539750" y="4437063"/>
            <a:ext cx="550863" cy="296862"/>
            <a:chOff x="388" y="2794"/>
            <a:chExt cx="347" cy="187"/>
          </a:xfrm>
        </p:grpSpPr>
        <p:sp>
          <p:nvSpPr>
            <p:cNvPr id="34845" name="Text Box 16"/>
            <p:cNvSpPr txBox="1">
              <a:spLocks noChangeArrowheads="1"/>
            </p:cNvSpPr>
            <p:nvPr/>
          </p:nvSpPr>
          <p:spPr bwMode="auto">
            <a:xfrm>
              <a:off x="388" y="2794"/>
              <a:ext cx="347" cy="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just" eaLnBrk="0" hangingPunct="0"/>
              <a:r>
                <a:rPr kumimoji="0" lang="en-US" altLang="zh-CN" sz="2000" b="1">
                  <a:latin typeface="Times New Roman" charset="0"/>
                  <a:ea typeface="黑体" charset="0"/>
                  <a:cs typeface="黑体" charset="0"/>
                </a:rPr>
                <a:t>A</a:t>
              </a:r>
            </a:p>
          </p:txBody>
        </p:sp>
        <p:sp>
          <p:nvSpPr>
            <p:cNvPr id="34846" name="Oval 37"/>
            <p:cNvSpPr>
              <a:spLocks noChangeArrowheads="1"/>
            </p:cNvSpPr>
            <p:nvPr/>
          </p:nvSpPr>
          <p:spPr bwMode="auto">
            <a:xfrm>
              <a:off x="624" y="2880"/>
              <a:ext cx="68" cy="68"/>
            </a:xfrm>
            <a:prstGeom prst="ellipse">
              <a:avLst/>
            </a:prstGeom>
            <a:solidFill>
              <a:srgbClr val="FF0000"/>
            </a:solidFill>
            <a:ln w="9525">
              <a:solidFill>
                <a:srgbClr val="000000"/>
              </a:solidFill>
              <a:round/>
              <a:headEnd/>
              <a:tailEnd/>
            </a:ln>
          </p:spPr>
          <p:txBody>
            <a:bodyPr/>
            <a:lstStyle/>
            <a:p>
              <a:endParaRPr lang="zh-CN" altLang="en-US">
                <a:ea typeface="黑体" charset="0"/>
                <a:cs typeface="黑体" charset="0"/>
              </a:endParaRPr>
            </a:p>
          </p:txBody>
        </p:sp>
      </p:grpSp>
      <p:grpSp>
        <p:nvGrpSpPr>
          <p:cNvPr id="7" name="Group 44"/>
          <p:cNvGrpSpPr>
            <a:grpSpLocks/>
          </p:cNvGrpSpPr>
          <p:nvPr/>
        </p:nvGrpSpPr>
        <p:grpSpPr bwMode="auto">
          <a:xfrm>
            <a:off x="4648200" y="3657600"/>
            <a:ext cx="4267200" cy="1752600"/>
            <a:chOff x="2928" y="2304"/>
            <a:chExt cx="2688" cy="1104"/>
          </a:xfrm>
        </p:grpSpPr>
        <p:sp>
          <p:nvSpPr>
            <p:cNvPr id="34842" name="Text Box 33"/>
            <p:cNvSpPr txBox="1">
              <a:spLocks noChangeArrowheads="1"/>
            </p:cNvSpPr>
            <p:nvPr/>
          </p:nvSpPr>
          <p:spPr bwMode="auto">
            <a:xfrm>
              <a:off x="3696" y="2304"/>
              <a:ext cx="1920" cy="640"/>
            </a:xfrm>
            <a:prstGeom prst="rect">
              <a:avLst/>
            </a:prstGeom>
            <a:solidFill>
              <a:srgbClr val="FFFF99"/>
            </a:solidFill>
            <a:ln w="57150" cmpd="thickThin">
              <a:solidFill>
                <a:srgbClr val="FFCC00"/>
              </a:solidFill>
              <a:miter lim="800000"/>
              <a:headEnd/>
              <a:tailEnd/>
            </a:ln>
            <a:effectLst>
              <a:outerShdw dist="107763" dir="18900000" algn="ctr" rotWithShape="0">
                <a:schemeClr val="bg2"/>
              </a:outerShdw>
            </a:effec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spcBef>
                  <a:spcPct val="50000"/>
                </a:spcBef>
              </a:pPr>
              <a:r>
                <a:rPr lang="en-US" altLang="zh-CN" sz="2000" b="1">
                  <a:latin typeface="Times New Roman" charset="0"/>
                  <a:ea typeface="黑体" charset="0"/>
                  <a:cs typeface="黑体" charset="0"/>
                </a:rPr>
                <a:t>There must be at least 3 elements which fall into one of the two pigeonhole.</a:t>
              </a:r>
            </a:p>
          </p:txBody>
        </p:sp>
        <p:sp>
          <p:nvSpPr>
            <p:cNvPr id="34843" name="Line 38"/>
            <p:cNvSpPr>
              <a:spLocks noChangeShapeType="1"/>
            </p:cNvSpPr>
            <p:nvPr/>
          </p:nvSpPr>
          <p:spPr bwMode="auto">
            <a:xfrm flipH="1" flipV="1">
              <a:off x="3120" y="2400"/>
              <a:ext cx="576" cy="288"/>
            </a:xfrm>
            <a:prstGeom prst="line">
              <a:avLst/>
            </a:prstGeom>
            <a:noFill/>
            <a:ln w="28575">
              <a:solidFill>
                <a:srgbClr val="FFCC00"/>
              </a:solidFill>
              <a:prstDash val="lgDash"/>
              <a:round/>
              <a:headEnd/>
              <a:tailEnd type="stealth" w="lg" len="lg"/>
            </a:ln>
            <a:extLst>
              <a:ext uri="{909E8E84-426E-40dd-AFC4-6F175D3DCCD1}">
                <a14:hiddenFill xmlns="" xmlns:a14="http://schemas.microsoft.com/office/drawing/2010/main">
                  <a:noFill/>
                </a14:hiddenFill>
              </a:ext>
            </a:extLst>
          </p:spPr>
          <p:txBody>
            <a:bodyPr wrap="none"/>
            <a:lstStyle/>
            <a:p>
              <a:endParaRPr lang="en-US"/>
            </a:p>
          </p:txBody>
        </p:sp>
        <p:sp>
          <p:nvSpPr>
            <p:cNvPr id="34844" name="Line 39"/>
            <p:cNvSpPr>
              <a:spLocks noChangeShapeType="1"/>
            </p:cNvSpPr>
            <p:nvPr/>
          </p:nvSpPr>
          <p:spPr bwMode="auto">
            <a:xfrm flipH="1">
              <a:off x="2928" y="2976"/>
              <a:ext cx="864" cy="432"/>
            </a:xfrm>
            <a:prstGeom prst="line">
              <a:avLst/>
            </a:prstGeom>
            <a:noFill/>
            <a:ln w="28575">
              <a:solidFill>
                <a:srgbClr val="FFCC00"/>
              </a:solidFill>
              <a:prstDash val="lgDash"/>
              <a:round/>
              <a:headEnd/>
              <a:tailEnd type="stealth" w="lg" len="lg"/>
            </a:ln>
            <a:extLst>
              <a:ext uri="{909E8E84-426E-40dd-AFC4-6F175D3DCCD1}">
                <a14:hiddenFill xmlns="" xmlns:a14="http://schemas.microsoft.com/office/drawing/2010/main">
                  <a:noFill/>
                </a14:hiddenFill>
              </a:ext>
            </a:extLst>
          </p:spPr>
          <p:txBody>
            <a:bodyPr wrap="none"/>
            <a:lstStyle/>
            <a:p>
              <a:endParaRPr lang="en-US"/>
            </a:p>
          </p:txBody>
        </p:sp>
      </p:grpSp>
      <p:grpSp>
        <p:nvGrpSpPr>
          <p:cNvPr id="8" name="Group 50"/>
          <p:cNvGrpSpPr>
            <a:grpSpLocks/>
          </p:cNvGrpSpPr>
          <p:nvPr/>
        </p:nvGrpSpPr>
        <p:grpSpPr bwMode="auto">
          <a:xfrm>
            <a:off x="3779838" y="3644900"/>
            <a:ext cx="779462" cy="496888"/>
            <a:chOff x="2352" y="2295"/>
            <a:chExt cx="491" cy="313"/>
          </a:xfrm>
        </p:grpSpPr>
        <p:sp>
          <p:nvSpPr>
            <p:cNvPr id="34839" name="Line 18"/>
            <p:cNvSpPr>
              <a:spLocks noChangeShapeType="1"/>
            </p:cNvSpPr>
            <p:nvPr/>
          </p:nvSpPr>
          <p:spPr bwMode="auto">
            <a:xfrm>
              <a:off x="2352" y="2295"/>
              <a:ext cx="0" cy="312"/>
            </a:xfrm>
            <a:prstGeom prst="line">
              <a:avLst/>
            </a:prstGeom>
            <a:noFill/>
            <a:ln w="2540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40" name="Line 19"/>
            <p:cNvSpPr>
              <a:spLocks noChangeShapeType="1"/>
            </p:cNvSpPr>
            <p:nvPr/>
          </p:nvSpPr>
          <p:spPr bwMode="auto">
            <a:xfrm flipV="1">
              <a:off x="2352" y="2483"/>
              <a:ext cx="462" cy="125"/>
            </a:xfrm>
            <a:prstGeom prst="line">
              <a:avLst/>
            </a:prstGeom>
            <a:noFill/>
            <a:ln w="2540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841" name="Line 17"/>
            <p:cNvSpPr>
              <a:spLocks noChangeShapeType="1"/>
            </p:cNvSpPr>
            <p:nvPr/>
          </p:nvSpPr>
          <p:spPr bwMode="auto">
            <a:xfrm>
              <a:off x="2381" y="2296"/>
              <a:ext cx="462" cy="178"/>
            </a:xfrm>
            <a:prstGeom prst="line">
              <a:avLst/>
            </a:prstGeom>
            <a:noFill/>
            <a:ln w="2540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 name="Group 51"/>
          <p:cNvGrpSpPr>
            <a:grpSpLocks/>
          </p:cNvGrpSpPr>
          <p:nvPr/>
        </p:nvGrpSpPr>
        <p:grpSpPr bwMode="auto">
          <a:xfrm>
            <a:off x="3708400" y="3357563"/>
            <a:ext cx="1358900" cy="2176462"/>
            <a:chOff x="2336" y="2115"/>
            <a:chExt cx="856" cy="1371"/>
          </a:xfrm>
        </p:grpSpPr>
        <p:grpSp>
          <p:nvGrpSpPr>
            <p:cNvPr id="34828" name="Group 46"/>
            <p:cNvGrpSpPr>
              <a:grpSpLocks/>
            </p:cNvGrpSpPr>
            <p:nvPr/>
          </p:nvGrpSpPr>
          <p:grpSpPr bwMode="auto">
            <a:xfrm>
              <a:off x="2467" y="3231"/>
              <a:ext cx="68" cy="255"/>
              <a:chOff x="2467" y="3231"/>
              <a:chExt cx="68" cy="255"/>
            </a:xfrm>
          </p:grpSpPr>
          <p:sp>
            <p:nvSpPr>
              <p:cNvPr id="34837" name="Oval 14"/>
              <p:cNvSpPr>
                <a:spLocks noChangeArrowheads="1"/>
              </p:cNvSpPr>
              <p:nvPr/>
            </p:nvSpPr>
            <p:spPr bwMode="auto">
              <a:xfrm>
                <a:off x="2467" y="3231"/>
                <a:ext cx="68" cy="68"/>
              </a:xfrm>
              <a:prstGeom prst="ellipse">
                <a:avLst/>
              </a:prstGeom>
              <a:solidFill>
                <a:srgbClr val="FFFFFF"/>
              </a:solidFill>
              <a:ln w="9525">
                <a:solidFill>
                  <a:srgbClr val="000000"/>
                </a:solidFill>
                <a:round/>
                <a:headEnd/>
                <a:tailEnd/>
              </a:ln>
            </p:spPr>
            <p:txBody>
              <a:bodyPr/>
              <a:lstStyle/>
              <a:p>
                <a:endParaRPr lang="zh-CN" altLang="en-US">
                  <a:ea typeface="黑体" charset="0"/>
                  <a:cs typeface="黑体" charset="0"/>
                </a:endParaRPr>
              </a:p>
            </p:txBody>
          </p:sp>
          <p:sp>
            <p:nvSpPr>
              <p:cNvPr id="34838" name="Oval 15"/>
              <p:cNvSpPr>
                <a:spLocks noChangeArrowheads="1"/>
              </p:cNvSpPr>
              <p:nvPr/>
            </p:nvSpPr>
            <p:spPr bwMode="auto">
              <a:xfrm>
                <a:off x="2467" y="3418"/>
                <a:ext cx="68" cy="68"/>
              </a:xfrm>
              <a:prstGeom prst="ellipse">
                <a:avLst/>
              </a:prstGeom>
              <a:solidFill>
                <a:srgbClr val="FFFFFF"/>
              </a:solidFill>
              <a:ln w="9525">
                <a:solidFill>
                  <a:srgbClr val="000000"/>
                </a:solidFill>
                <a:round/>
                <a:headEnd/>
                <a:tailEnd/>
              </a:ln>
            </p:spPr>
            <p:txBody>
              <a:bodyPr/>
              <a:lstStyle/>
              <a:p>
                <a:endParaRPr lang="zh-CN" altLang="en-US">
                  <a:ea typeface="黑体" charset="0"/>
                  <a:cs typeface="黑体" charset="0"/>
                </a:endParaRPr>
              </a:p>
            </p:txBody>
          </p:sp>
        </p:grpSp>
        <p:grpSp>
          <p:nvGrpSpPr>
            <p:cNvPr id="34829" name="Group 48"/>
            <p:cNvGrpSpPr>
              <a:grpSpLocks/>
            </p:cNvGrpSpPr>
            <p:nvPr/>
          </p:nvGrpSpPr>
          <p:grpSpPr bwMode="auto">
            <a:xfrm>
              <a:off x="2336" y="2115"/>
              <a:ext cx="856" cy="617"/>
              <a:chOff x="2285" y="2115"/>
              <a:chExt cx="856" cy="617"/>
            </a:xfrm>
          </p:grpSpPr>
          <p:sp>
            <p:nvSpPr>
              <p:cNvPr id="34830" name="Text Box 5"/>
              <p:cNvSpPr txBox="1">
                <a:spLocks noChangeArrowheads="1"/>
              </p:cNvSpPr>
              <p:nvPr/>
            </p:nvSpPr>
            <p:spPr bwMode="auto">
              <a:xfrm>
                <a:off x="2333" y="2544"/>
                <a:ext cx="346"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just" eaLnBrk="0" hangingPunct="0"/>
                <a:r>
                  <a:rPr kumimoji="0" lang="en-US" altLang="zh-CN" sz="2000" b="1">
                    <a:latin typeface="Times New Roman" charset="0"/>
                    <a:ea typeface="黑体" charset="0"/>
                    <a:cs typeface="黑体" charset="0"/>
                  </a:rPr>
                  <a:t>D</a:t>
                </a:r>
              </a:p>
            </p:txBody>
          </p:sp>
          <p:sp>
            <p:nvSpPr>
              <p:cNvPr id="34831" name="Text Box 6"/>
              <p:cNvSpPr txBox="1">
                <a:spLocks noChangeArrowheads="1"/>
              </p:cNvSpPr>
              <p:nvPr/>
            </p:nvSpPr>
            <p:spPr bwMode="auto">
              <a:xfrm>
                <a:off x="2795" y="2357"/>
                <a:ext cx="346" cy="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just" eaLnBrk="0" hangingPunct="0"/>
                <a:r>
                  <a:rPr kumimoji="0" lang="en-US" altLang="zh-CN" sz="2000" b="1">
                    <a:latin typeface="Times New Roman" charset="0"/>
                    <a:ea typeface="黑体" charset="0"/>
                    <a:cs typeface="黑体" charset="0"/>
                  </a:rPr>
                  <a:t>C</a:t>
                </a:r>
              </a:p>
            </p:txBody>
          </p:sp>
          <p:sp>
            <p:nvSpPr>
              <p:cNvPr id="34832" name="Text Box 7"/>
              <p:cNvSpPr txBox="1">
                <a:spLocks noChangeArrowheads="1"/>
              </p:cNvSpPr>
              <p:nvPr/>
            </p:nvSpPr>
            <p:spPr bwMode="auto">
              <a:xfrm>
                <a:off x="2381" y="2115"/>
                <a:ext cx="346" cy="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lgn="just" eaLnBrk="0" hangingPunct="0"/>
                <a:r>
                  <a:rPr kumimoji="0" lang="en-US" altLang="zh-CN" sz="2000" b="1">
                    <a:latin typeface="Times New Roman" charset="0"/>
                    <a:ea typeface="黑体" charset="0"/>
                    <a:cs typeface="黑体" charset="0"/>
                  </a:rPr>
                  <a:t>B</a:t>
                </a:r>
              </a:p>
            </p:txBody>
          </p:sp>
          <p:grpSp>
            <p:nvGrpSpPr>
              <p:cNvPr id="34833" name="Group 45"/>
              <p:cNvGrpSpPr>
                <a:grpSpLocks/>
              </p:cNvGrpSpPr>
              <p:nvPr/>
            </p:nvGrpSpPr>
            <p:grpSpPr bwMode="auto">
              <a:xfrm>
                <a:off x="2285" y="2274"/>
                <a:ext cx="552" cy="386"/>
                <a:chOff x="2304" y="2274"/>
                <a:chExt cx="552" cy="386"/>
              </a:xfrm>
            </p:grpSpPr>
            <p:sp>
              <p:nvSpPr>
                <p:cNvPr id="34834" name="Oval 36"/>
                <p:cNvSpPr>
                  <a:spLocks noChangeArrowheads="1"/>
                </p:cNvSpPr>
                <p:nvPr/>
              </p:nvSpPr>
              <p:spPr bwMode="auto">
                <a:xfrm>
                  <a:off x="2788" y="2463"/>
                  <a:ext cx="68" cy="68"/>
                </a:xfrm>
                <a:prstGeom prst="ellipse">
                  <a:avLst/>
                </a:prstGeom>
                <a:solidFill>
                  <a:srgbClr val="FFFFFF"/>
                </a:solidFill>
                <a:ln w="9525">
                  <a:solidFill>
                    <a:srgbClr val="000000"/>
                  </a:solidFill>
                  <a:round/>
                  <a:headEnd/>
                  <a:tailEnd/>
                </a:ln>
              </p:spPr>
              <p:txBody>
                <a:bodyPr/>
                <a:lstStyle/>
                <a:p>
                  <a:endParaRPr lang="zh-CN" altLang="en-US">
                    <a:ea typeface="黑体" charset="0"/>
                    <a:cs typeface="黑体" charset="0"/>
                  </a:endParaRPr>
                </a:p>
              </p:txBody>
            </p:sp>
            <p:sp>
              <p:nvSpPr>
                <p:cNvPr id="34835" name="Oval 35"/>
                <p:cNvSpPr>
                  <a:spLocks noChangeArrowheads="1"/>
                </p:cNvSpPr>
                <p:nvPr/>
              </p:nvSpPr>
              <p:spPr bwMode="auto">
                <a:xfrm>
                  <a:off x="2304" y="2592"/>
                  <a:ext cx="68" cy="68"/>
                </a:xfrm>
                <a:prstGeom prst="ellipse">
                  <a:avLst/>
                </a:prstGeom>
                <a:solidFill>
                  <a:srgbClr val="FFFFFF"/>
                </a:solidFill>
                <a:ln w="9525">
                  <a:solidFill>
                    <a:srgbClr val="000000"/>
                  </a:solidFill>
                  <a:round/>
                  <a:headEnd/>
                  <a:tailEnd/>
                </a:ln>
              </p:spPr>
              <p:txBody>
                <a:bodyPr/>
                <a:lstStyle/>
                <a:p>
                  <a:endParaRPr lang="zh-CN" altLang="en-US">
                    <a:ea typeface="黑体" charset="0"/>
                    <a:cs typeface="黑体" charset="0"/>
                  </a:endParaRPr>
                </a:p>
              </p:txBody>
            </p:sp>
            <p:sp>
              <p:nvSpPr>
                <p:cNvPr id="34836" name="Oval 34"/>
                <p:cNvSpPr>
                  <a:spLocks noChangeArrowheads="1"/>
                </p:cNvSpPr>
                <p:nvPr/>
              </p:nvSpPr>
              <p:spPr bwMode="auto">
                <a:xfrm>
                  <a:off x="2325" y="2274"/>
                  <a:ext cx="68" cy="68"/>
                </a:xfrm>
                <a:prstGeom prst="ellipse">
                  <a:avLst/>
                </a:prstGeom>
                <a:solidFill>
                  <a:srgbClr val="FFFFFF"/>
                </a:solidFill>
                <a:ln w="9525">
                  <a:solidFill>
                    <a:srgbClr val="000000"/>
                  </a:solidFill>
                  <a:round/>
                  <a:headEnd/>
                  <a:tailEnd/>
                </a:ln>
              </p:spPr>
              <p:txBody>
                <a:bodyPr/>
                <a:lstStyle/>
                <a:p>
                  <a:endParaRPr lang="zh-CN" altLang="en-US">
                    <a:ea typeface="黑体" charset="0"/>
                    <a:cs typeface="黑体" charset="0"/>
                  </a:endParaRPr>
                </a:p>
              </p:txBody>
            </p:sp>
          </p:grpSp>
        </p:grpSp>
      </p:grpSp>
      <p:sp>
        <p:nvSpPr>
          <p:cNvPr id="47144" name="Line 40"/>
          <p:cNvSpPr>
            <a:spLocks noChangeShapeType="1"/>
          </p:cNvSpPr>
          <p:nvPr/>
        </p:nvSpPr>
        <p:spPr bwMode="auto">
          <a:xfrm>
            <a:off x="3779838" y="3644900"/>
            <a:ext cx="0" cy="533400"/>
          </a:xfrm>
          <a:prstGeom prst="line">
            <a:avLst/>
          </a:prstGeom>
          <a:noFill/>
          <a:ln w="25400">
            <a:solidFill>
              <a:srgbClr val="008000"/>
            </a:solidFill>
            <a:round/>
            <a:headEnd/>
            <a:tailEn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2166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7144"/>
                                        </p:tgtEl>
                                        <p:attrNameLst>
                                          <p:attrName>style.visibility</p:attrName>
                                        </p:attrNameLst>
                                      </p:cBhvr>
                                      <p:to>
                                        <p:strVal val="visible"/>
                                      </p:to>
                                    </p:set>
                                    <p:anim calcmode="lin" valueType="num">
                                      <p:cBhvr additive="base">
                                        <p:cTn id="39" dur="500" fill="hold"/>
                                        <p:tgtEl>
                                          <p:spTgt spid="47144"/>
                                        </p:tgtEl>
                                        <p:attrNameLst>
                                          <p:attrName>ppt_x</p:attrName>
                                        </p:attrNameLst>
                                      </p:cBhvr>
                                      <p:tavLst>
                                        <p:tav tm="0">
                                          <p:val>
                                            <p:strVal val="#ppt_x"/>
                                          </p:val>
                                        </p:tav>
                                        <p:tav tm="100000">
                                          <p:val>
                                            <p:strVal val="#ppt_x"/>
                                          </p:val>
                                        </p:tav>
                                      </p:tavLst>
                                    </p:anim>
                                    <p:anim calcmode="lin" valueType="num">
                                      <p:cBhvr additive="base">
                                        <p:cTn id="40" dur="500" fill="hold"/>
                                        <p:tgtEl>
                                          <p:spTgt spid="471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228600" y="842963"/>
            <a:ext cx="8726488" cy="641350"/>
          </a:xfrm>
        </p:spPr>
        <p:txBody>
          <a:bodyPr/>
          <a:lstStyle/>
          <a:p>
            <a:r>
              <a:rPr lang="zh-CN" altLang="en-US" sz="3600">
                <a:latin typeface="Cambria" charset="0"/>
                <a:ea typeface="黑体" charset="0"/>
              </a:rPr>
              <a:t>难找的鸽子与笼子</a:t>
            </a:r>
            <a:endParaRPr lang="en-US" altLang="zh-CN" sz="3600">
              <a:latin typeface="Cambria" charset="0"/>
              <a:ea typeface="黑体" charset="0"/>
            </a:endParaRPr>
          </a:p>
        </p:txBody>
      </p:sp>
      <p:sp>
        <p:nvSpPr>
          <p:cNvPr id="36866" name="Rectangle 3"/>
          <p:cNvSpPr>
            <a:spLocks noGrp="1" noChangeArrowheads="1"/>
          </p:cNvSpPr>
          <p:nvPr>
            <p:ph type="body" idx="1"/>
          </p:nvPr>
        </p:nvSpPr>
        <p:spPr/>
        <p:txBody>
          <a:bodyPr/>
          <a:lstStyle/>
          <a:p>
            <a:r>
              <a:rPr lang="en-US" altLang="zh-CN" sz="2800" b="1">
                <a:solidFill>
                  <a:schemeClr val="tx2"/>
                </a:solidFill>
                <a:latin typeface="Calibri" charset="0"/>
                <a:ea typeface="黑体" charset="0"/>
              </a:rPr>
              <a:t>Situation</a:t>
            </a:r>
            <a:r>
              <a:rPr lang="en-US" altLang="zh-CN" sz="2800">
                <a:latin typeface="Calibri" charset="0"/>
                <a:ea typeface="黑体" charset="0"/>
              </a:rPr>
              <a:t>: A chess player wants to prepare for a championship match by playing some practice games in 77 days. She wants to play at least one game a day but no more than 132 games altogether.</a:t>
            </a:r>
          </a:p>
          <a:p>
            <a:r>
              <a:rPr lang="en-US" altLang="zh-CN" sz="2800" b="1">
                <a:solidFill>
                  <a:schemeClr val="tx2"/>
                </a:solidFill>
                <a:latin typeface="Calibri" charset="0"/>
                <a:ea typeface="黑体" charset="0"/>
              </a:rPr>
              <a:t>Problem</a:t>
            </a:r>
            <a:r>
              <a:rPr lang="en-US" altLang="zh-CN" sz="2800">
                <a:latin typeface="Calibri" charset="0"/>
                <a:ea typeface="黑体" charset="0"/>
              </a:rPr>
              <a:t>: show that no matter how she schedules the games there is a period of consecutive days within which she plays exactly 21 games.</a:t>
            </a:r>
          </a:p>
          <a:p>
            <a:endParaRPr lang="zh-CN" altLang="en-US">
              <a:latin typeface="Calibri" charset="0"/>
              <a:ea typeface="黑体" charset="0"/>
            </a:endParaRPr>
          </a:p>
        </p:txBody>
      </p:sp>
    </p:spTree>
    <p:extLst>
      <p:ext uri="{BB962C8B-B14F-4D97-AF65-F5344CB8AC3E}">
        <p14:creationId xmlns:p14="http://schemas.microsoft.com/office/powerpoint/2010/main" val="2267965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descr="蓝色砂纸"/>
          <p:cNvSpPr>
            <a:spLocks noChangeArrowheads="1"/>
          </p:cNvSpPr>
          <p:nvPr/>
        </p:nvSpPr>
        <p:spPr bwMode="auto">
          <a:xfrm>
            <a:off x="152400" y="3733800"/>
            <a:ext cx="8534400" cy="2971800"/>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8914" name="Rectangle 3"/>
          <p:cNvSpPr>
            <a:spLocks noGrp="1" noChangeArrowheads="1"/>
          </p:cNvSpPr>
          <p:nvPr>
            <p:ph type="title"/>
          </p:nvPr>
        </p:nvSpPr>
        <p:spPr>
          <a:xfrm>
            <a:off x="457200" y="674688"/>
            <a:ext cx="8229600" cy="1154112"/>
          </a:xfrm>
        </p:spPr>
        <p:txBody>
          <a:bodyPr/>
          <a:lstStyle/>
          <a:p>
            <a:r>
              <a:rPr lang="en-US" altLang="zh-CN" sz="3600">
                <a:latin typeface="Cambria" charset="0"/>
                <a:ea typeface="黑体" charset="0"/>
              </a:rPr>
              <a:t>Scheduling the Practice Games: Solution</a:t>
            </a:r>
          </a:p>
        </p:txBody>
      </p:sp>
      <p:sp>
        <p:nvSpPr>
          <p:cNvPr id="38915" name="Oval 4"/>
          <p:cNvSpPr>
            <a:spLocks noChangeArrowheads="1"/>
          </p:cNvSpPr>
          <p:nvPr/>
        </p:nvSpPr>
        <p:spPr bwMode="auto">
          <a:xfrm>
            <a:off x="2971800" y="2590800"/>
            <a:ext cx="4572000" cy="1524000"/>
          </a:xfrm>
          <a:prstGeom prst="ellipse">
            <a:avLst/>
          </a:prstGeom>
          <a:solidFill>
            <a:srgbClr val="FFFF99"/>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38916" name="Text Box 5"/>
          <p:cNvSpPr txBox="1">
            <a:spLocks noChangeArrowheads="1"/>
          </p:cNvSpPr>
          <p:nvPr/>
        </p:nvSpPr>
        <p:spPr bwMode="auto">
          <a:xfrm>
            <a:off x="228600" y="1981200"/>
            <a:ext cx="8763000" cy="758825"/>
          </a:xfrm>
          <a:prstGeom prst="rect">
            <a:avLst/>
          </a:prstGeom>
          <a:solidFill>
            <a:srgbClr val="CCFFCC"/>
          </a:solidFill>
          <a:ln w="57150" cmpd="thinThick">
            <a:solidFill>
              <a:srgbClr val="99CC00"/>
            </a:solidFill>
            <a:miter lim="800000"/>
            <a:headEnd/>
            <a:tailEnd/>
          </a:ln>
          <a:effectLst>
            <a:outerShdw dist="107763" dir="13500000" algn="ctr" rotWithShape="0">
              <a:schemeClr val="bg2"/>
            </a:outerShdw>
          </a:effec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spcBef>
                <a:spcPct val="50000"/>
              </a:spcBef>
            </a:pPr>
            <a:r>
              <a:rPr lang="en-US" altLang="zh-CN" sz="2000">
                <a:latin typeface="Times New Roman" charset="0"/>
              </a:rPr>
              <a:t>Let </a:t>
            </a:r>
            <a:r>
              <a:rPr lang="en-US" altLang="zh-CN" sz="2000" b="1" i="1">
                <a:solidFill>
                  <a:srgbClr val="FF0000"/>
                </a:solidFill>
                <a:latin typeface="Times New Roman" charset="0"/>
              </a:rPr>
              <a:t>a</a:t>
            </a:r>
            <a:r>
              <a:rPr lang="en-US" altLang="zh-CN" sz="2000" b="1" baseline="-25000">
                <a:solidFill>
                  <a:srgbClr val="FF0000"/>
                </a:solidFill>
                <a:latin typeface="Times New Roman" charset="0"/>
              </a:rPr>
              <a:t>i</a:t>
            </a:r>
            <a:r>
              <a:rPr lang="en-US" altLang="zh-CN" sz="2000">
                <a:latin typeface="Times New Roman" charset="0"/>
              </a:rPr>
              <a:t> denote the </a:t>
            </a:r>
            <a:r>
              <a:rPr lang="en-US" altLang="zh-CN" sz="2000" b="1" i="1">
                <a:solidFill>
                  <a:srgbClr val="FF0000"/>
                </a:solidFill>
                <a:latin typeface="Times New Roman" charset="0"/>
              </a:rPr>
              <a:t>total</a:t>
            </a:r>
            <a:r>
              <a:rPr lang="en-US" altLang="zh-CN" sz="2000">
                <a:latin typeface="Times New Roman" charset="0"/>
              </a:rPr>
              <a:t> number of games she plays </a:t>
            </a:r>
            <a:r>
              <a:rPr lang="en-US" altLang="zh-CN" sz="2000" b="1" i="1">
                <a:solidFill>
                  <a:srgbClr val="FF0000"/>
                </a:solidFill>
                <a:latin typeface="Times New Roman" charset="0"/>
              </a:rPr>
              <a:t>up through the ith day</a:t>
            </a:r>
            <a:r>
              <a:rPr lang="en-US" altLang="zh-CN" sz="2000">
                <a:latin typeface="Times New Roman" charset="0"/>
              </a:rPr>
              <a:t>. Then,  </a:t>
            </a:r>
            <a:r>
              <a:rPr lang="en-US" altLang="zh-CN" sz="2000" i="1">
                <a:latin typeface="Times New Roman" charset="0"/>
              </a:rPr>
              <a:t>a</a:t>
            </a:r>
            <a:r>
              <a:rPr lang="en-US" altLang="zh-CN" sz="2000" baseline="-25000">
                <a:latin typeface="Times New Roman" charset="0"/>
              </a:rPr>
              <a:t>1</a:t>
            </a:r>
            <a:r>
              <a:rPr lang="en-US" altLang="zh-CN" sz="2000">
                <a:latin typeface="Times New Roman" charset="0"/>
              </a:rPr>
              <a:t>, </a:t>
            </a:r>
            <a:r>
              <a:rPr lang="en-US" altLang="zh-CN" sz="2000" i="1">
                <a:latin typeface="Times New Roman" charset="0"/>
              </a:rPr>
              <a:t>a</a:t>
            </a:r>
            <a:r>
              <a:rPr lang="en-US" altLang="zh-CN" sz="2000" baseline="-25000">
                <a:latin typeface="Times New Roman" charset="0"/>
              </a:rPr>
              <a:t>2</a:t>
            </a:r>
            <a:r>
              <a:rPr lang="en-US" altLang="zh-CN" sz="2000">
                <a:latin typeface="Times New Roman" charset="0"/>
              </a:rPr>
              <a:t>, </a:t>
            </a:r>
            <a:r>
              <a:rPr lang="en-US" altLang="zh-CN" sz="2000" i="1">
                <a:latin typeface="Times New Roman" charset="0"/>
              </a:rPr>
              <a:t>a</a:t>
            </a:r>
            <a:r>
              <a:rPr lang="en-US" altLang="zh-CN" sz="2000" baseline="-25000">
                <a:latin typeface="Times New Roman" charset="0"/>
              </a:rPr>
              <a:t>3</a:t>
            </a:r>
            <a:r>
              <a:rPr lang="en-US" altLang="zh-CN" sz="2000">
                <a:latin typeface="Times New Roman" charset="0"/>
              </a:rPr>
              <a:t>,..., </a:t>
            </a:r>
            <a:r>
              <a:rPr lang="en-US" altLang="zh-CN" sz="2000" i="1">
                <a:latin typeface="Times New Roman" charset="0"/>
              </a:rPr>
              <a:t>a</a:t>
            </a:r>
            <a:r>
              <a:rPr lang="en-US" altLang="zh-CN" sz="2000" baseline="-25000">
                <a:latin typeface="Times New Roman" charset="0"/>
              </a:rPr>
              <a:t>76</a:t>
            </a:r>
            <a:r>
              <a:rPr lang="en-US" altLang="zh-CN" sz="2000">
                <a:latin typeface="Times New Roman" charset="0"/>
              </a:rPr>
              <a:t>, </a:t>
            </a:r>
            <a:r>
              <a:rPr lang="en-US" altLang="zh-CN" sz="2000" i="1">
                <a:latin typeface="Times New Roman" charset="0"/>
              </a:rPr>
              <a:t>a</a:t>
            </a:r>
            <a:r>
              <a:rPr lang="en-US" altLang="zh-CN" sz="2000" baseline="-25000">
                <a:latin typeface="Times New Roman" charset="0"/>
              </a:rPr>
              <a:t>77</a:t>
            </a:r>
            <a:r>
              <a:rPr lang="en-US" altLang="zh-CN" sz="2000">
                <a:latin typeface="Times New Roman" charset="0"/>
              </a:rPr>
              <a:t> is a monotonically increasing sequence, with </a:t>
            </a:r>
            <a:r>
              <a:rPr lang="en-US" altLang="zh-CN" sz="2000" i="1">
                <a:latin typeface="Times New Roman" charset="0"/>
              </a:rPr>
              <a:t>a</a:t>
            </a:r>
            <a:r>
              <a:rPr lang="en-US" altLang="zh-CN" sz="2000" baseline="-25000">
                <a:latin typeface="Times New Roman" charset="0"/>
              </a:rPr>
              <a:t>1</a:t>
            </a:r>
            <a:r>
              <a:rPr lang="en-US" altLang="zh-CN" sz="2000">
                <a:latin typeface="Times New Roman" charset="0"/>
                <a:sym typeface="Symbol" charset="0"/>
              </a:rPr>
              <a:t>1, and </a:t>
            </a:r>
            <a:r>
              <a:rPr lang="en-US" altLang="zh-CN" sz="2000" i="1">
                <a:latin typeface="Times New Roman" charset="0"/>
              </a:rPr>
              <a:t>a</a:t>
            </a:r>
            <a:r>
              <a:rPr lang="en-US" altLang="zh-CN" sz="2000" baseline="-25000">
                <a:latin typeface="Times New Roman" charset="0"/>
              </a:rPr>
              <a:t>77</a:t>
            </a:r>
            <a:r>
              <a:rPr lang="en-US" altLang="zh-CN" sz="2000">
                <a:latin typeface="Times New Roman" charset="0"/>
                <a:sym typeface="Symbol" charset="0"/>
              </a:rPr>
              <a:t>132.</a:t>
            </a:r>
            <a:endParaRPr lang="en-US" altLang="zh-CN" sz="2000">
              <a:latin typeface="Times New Roman" charset="0"/>
            </a:endParaRPr>
          </a:p>
        </p:txBody>
      </p:sp>
      <p:sp>
        <p:nvSpPr>
          <p:cNvPr id="38917" name="Text Box 6"/>
          <p:cNvSpPr txBox="1">
            <a:spLocks noChangeArrowheads="1"/>
          </p:cNvSpPr>
          <p:nvPr/>
        </p:nvSpPr>
        <p:spPr bwMode="auto">
          <a:xfrm>
            <a:off x="3505200" y="2819400"/>
            <a:ext cx="358140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spcBef>
                <a:spcPct val="50000"/>
              </a:spcBef>
            </a:pPr>
            <a:r>
              <a:rPr lang="en-US" altLang="zh-CN" sz="2000" b="1">
                <a:solidFill>
                  <a:schemeClr val="tx2"/>
                </a:solidFill>
                <a:latin typeface="Times New Roman" charset="0"/>
              </a:rPr>
              <a:t>Note: if </a:t>
            </a:r>
            <a:r>
              <a:rPr lang="en-US" altLang="zh-CN" sz="2000" b="1" i="1">
                <a:solidFill>
                  <a:schemeClr val="tx2"/>
                </a:solidFill>
                <a:latin typeface="Times New Roman" charset="0"/>
              </a:rPr>
              <a:t>a</a:t>
            </a:r>
            <a:r>
              <a:rPr lang="en-US" altLang="zh-CN" sz="2000" b="1" baseline="-25000">
                <a:solidFill>
                  <a:schemeClr val="tx2"/>
                </a:solidFill>
                <a:latin typeface="Times New Roman" charset="0"/>
              </a:rPr>
              <a:t>i</a:t>
            </a:r>
            <a:r>
              <a:rPr lang="en-US" altLang="zh-CN" sz="2000" b="1">
                <a:solidFill>
                  <a:schemeClr val="tx2"/>
                </a:solidFill>
                <a:latin typeface="Times New Roman" charset="0"/>
              </a:rPr>
              <a:t>+21= </a:t>
            </a:r>
            <a:r>
              <a:rPr lang="en-US" altLang="zh-CN" sz="2000" b="1" i="1">
                <a:solidFill>
                  <a:schemeClr val="tx2"/>
                </a:solidFill>
                <a:latin typeface="Times New Roman" charset="0"/>
              </a:rPr>
              <a:t>a</a:t>
            </a:r>
            <a:r>
              <a:rPr lang="en-US" altLang="zh-CN" sz="2000" b="1" baseline="-25000">
                <a:solidFill>
                  <a:schemeClr val="tx2"/>
                </a:solidFill>
                <a:latin typeface="Times New Roman" charset="0"/>
              </a:rPr>
              <a:t>j</a:t>
            </a:r>
            <a:r>
              <a:rPr lang="en-US" altLang="zh-CN" sz="2000" b="1">
                <a:solidFill>
                  <a:schemeClr val="tx2"/>
                </a:solidFill>
                <a:latin typeface="Times New Roman" charset="0"/>
              </a:rPr>
              <a:t> then the player plays 21 games during the days </a:t>
            </a:r>
            <a:r>
              <a:rPr lang="en-US" altLang="zh-CN" sz="2000" b="1" i="1">
                <a:solidFill>
                  <a:schemeClr val="tx2"/>
                </a:solidFill>
                <a:latin typeface="Times New Roman" charset="0"/>
              </a:rPr>
              <a:t>i</a:t>
            </a:r>
            <a:r>
              <a:rPr lang="en-US" altLang="zh-CN" sz="2000" b="1">
                <a:solidFill>
                  <a:schemeClr val="tx2"/>
                </a:solidFill>
                <a:latin typeface="Times New Roman" charset="0"/>
              </a:rPr>
              <a:t>+1, </a:t>
            </a:r>
            <a:r>
              <a:rPr lang="en-US" altLang="zh-CN" sz="2000" b="1" i="1">
                <a:solidFill>
                  <a:schemeClr val="tx2"/>
                </a:solidFill>
                <a:latin typeface="Times New Roman" charset="0"/>
              </a:rPr>
              <a:t>i</a:t>
            </a:r>
            <a:r>
              <a:rPr lang="en-US" altLang="zh-CN" sz="2000" b="1">
                <a:solidFill>
                  <a:schemeClr val="tx2"/>
                </a:solidFill>
                <a:latin typeface="Times New Roman" charset="0"/>
              </a:rPr>
              <a:t>+2, up through </a:t>
            </a:r>
            <a:r>
              <a:rPr lang="en-US" altLang="zh-CN" sz="2000" b="1" i="1">
                <a:solidFill>
                  <a:schemeClr val="tx2"/>
                </a:solidFill>
                <a:latin typeface="Times New Roman" charset="0"/>
              </a:rPr>
              <a:t>j .</a:t>
            </a:r>
            <a:endParaRPr lang="en-US" altLang="zh-CN" sz="2000" b="1">
              <a:solidFill>
                <a:schemeClr val="tx2"/>
              </a:solidFill>
              <a:latin typeface="Times New Roman" charset="0"/>
            </a:endParaRPr>
          </a:p>
        </p:txBody>
      </p:sp>
      <p:sp>
        <p:nvSpPr>
          <p:cNvPr id="38918" name="Text Box 7"/>
          <p:cNvSpPr txBox="1">
            <a:spLocks noChangeArrowheads="1"/>
          </p:cNvSpPr>
          <p:nvPr/>
        </p:nvSpPr>
        <p:spPr bwMode="auto">
          <a:xfrm>
            <a:off x="304800" y="3733800"/>
            <a:ext cx="8305800" cy="271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pPr>
              <a:spcBef>
                <a:spcPct val="50000"/>
              </a:spcBef>
            </a:pPr>
            <a:r>
              <a:rPr lang="en-US" altLang="zh-CN" sz="2000">
                <a:latin typeface="Times New Roman" charset="0"/>
              </a:rPr>
              <a:t>Considering the sequence: </a:t>
            </a:r>
          </a:p>
          <a:p>
            <a:pPr algn="ctr">
              <a:spcBef>
                <a:spcPct val="20000"/>
              </a:spcBef>
            </a:pPr>
            <a:r>
              <a:rPr lang="en-US" altLang="zh-CN" sz="2000" i="1">
                <a:latin typeface="Times New Roman" charset="0"/>
              </a:rPr>
              <a:t>a</a:t>
            </a:r>
            <a:r>
              <a:rPr lang="en-US" altLang="zh-CN" sz="2000" baseline="-25000">
                <a:latin typeface="Times New Roman" charset="0"/>
              </a:rPr>
              <a:t>1</a:t>
            </a:r>
            <a:r>
              <a:rPr lang="en-US" altLang="zh-CN" sz="2000">
                <a:latin typeface="Times New Roman" charset="0"/>
              </a:rPr>
              <a:t>, </a:t>
            </a:r>
            <a:r>
              <a:rPr lang="en-US" altLang="zh-CN" sz="2000" i="1">
                <a:latin typeface="Times New Roman" charset="0"/>
              </a:rPr>
              <a:t>a</a:t>
            </a:r>
            <a:r>
              <a:rPr lang="en-US" altLang="zh-CN" sz="2000" baseline="-25000">
                <a:latin typeface="Times New Roman" charset="0"/>
              </a:rPr>
              <a:t>2</a:t>
            </a:r>
            <a:r>
              <a:rPr lang="en-US" altLang="zh-CN" sz="2000">
                <a:latin typeface="Times New Roman" charset="0"/>
              </a:rPr>
              <a:t>, </a:t>
            </a:r>
            <a:r>
              <a:rPr lang="en-US" altLang="zh-CN" sz="2000" i="1">
                <a:latin typeface="Times New Roman" charset="0"/>
              </a:rPr>
              <a:t>a</a:t>
            </a:r>
            <a:r>
              <a:rPr lang="en-US" altLang="zh-CN" sz="2000" baseline="-25000">
                <a:latin typeface="Times New Roman" charset="0"/>
              </a:rPr>
              <a:t>3</a:t>
            </a:r>
            <a:r>
              <a:rPr lang="en-US" altLang="zh-CN" sz="2000">
                <a:latin typeface="Times New Roman" charset="0"/>
              </a:rPr>
              <a:t>,..., </a:t>
            </a:r>
            <a:r>
              <a:rPr lang="en-US" altLang="zh-CN" sz="2000" i="1">
                <a:latin typeface="Times New Roman" charset="0"/>
              </a:rPr>
              <a:t>a</a:t>
            </a:r>
            <a:r>
              <a:rPr lang="en-US" altLang="zh-CN" sz="2000" baseline="-25000">
                <a:latin typeface="Times New Roman" charset="0"/>
              </a:rPr>
              <a:t>76</a:t>
            </a:r>
            <a:r>
              <a:rPr lang="en-US" altLang="zh-CN" sz="2000">
                <a:latin typeface="Times New Roman" charset="0"/>
              </a:rPr>
              <a:t>, </a:t>
            </a:r>
            <a:r>
              <a:rPr lang="en-US" altLang="zh-CN" sz="2000" i="1">
                <a:latin typeface="Times New Roman" charset="0"/>
              </a:rPr>
              <a:t>a</a:t>
            </a:r>
            <a:r>
              <a:rPr lang="en-US" altLang="zh-CN" sz="2000" baseline="-25000">
                <a:latin typeface="Times New Roman" charset="0"/>
              </a:rPr>
              <a:t>77</a:t>
            </a:r>
            <a:r>
              <a:rPr lang="en-US" altLang="zh-CN" sz="2000">
                <a:latin typeface="Times New Roman" charset="0"/>
              </a:rPr>
              <a:t>, </a:t>
            </a:r>
            <a:r>
              <a:rPr lang="en-US" altLang="zh-CN" sz="2000" i="1">
                <a:latin typeface="Times New Roman" charset="0"/>
              </a:rPr>
              <a:t>a</a:t>
            </a:r>
            <a:r>
              <a:rPr lang="en-US" altLang="zh-CN" sz="2000" baseline="-25000">
                <a:latin typeface="Times New Roman" charset="0"/>
              </a:rPr>
              <a:t>1</a:t>
            </a:r>
            <a:r>
              <a:rPr lang="en-US" altLang="zh-CN" sz="2000">
                <a:latin typeface="Times New Roman" charset="0"/>
              </a:rPr>
              <a:t>+21, </a:t>
            </a:r>
            <a:r>
              <a:rPr lang="en-US" altLang="zh-CN" sz="2000" i="1">
                <a:latin typeface="Times New Roman" charset="0"/>
              </a:rPr>
              <a:t>a</a:t>
            </a:r>
            <a:r>
              <a:rPr lang="en-US" altLang="zh-CN" sz="2000" baseline="-25000">
                <a:latin typeface="Times New Roman" charset="0"/>
              </a:rPr>
              <a:t>2</a:t>
            </a:r>
            <a:r>
              <a:rPr lang="en-US" altLang="zh-CN" sz="2000">
                <a:latin typeface="Times New Roman" charset="0"/>
              </a:rPr>
              <a:t>+21, </a:t>
            </a:r>
            <a:r>
              <a:rPr lang="en-US" altLang="zh-CN" sz="2000" i="1">
                <a:latin typeface="Times New Roman" charset="0"/>
              </a:rPr>
              <a:t>a</a:t>
            </a:r>
            <a:r>
              <a:rPr lang="en-US" altLang="zh-CN" sz="2000" baseline="-25000">
                <a:latin typeface="Times New Roman" charset="0"/>
              </a:rPr>
              <a:t>3</a:t>
            </a:r>
            <a:r>
              <a:rPr lang="en-US" altLang="zh-CN" sz="2000">
                <a:latin typeface="Times New Roman" charset="0"/>
              </a:rPr>
              <a:t>+21, ..., </a:t>
            </a:r>
            <a:r>
              <a:rPr lang="en-US" altLang="zh-CN" sz="2000" i="1">
                <a:latin typeface="Times New Roman" charset="0"/>
              </a:rPr>
              <a:t>a</a:t>
            </a:r>
            <a:r>
              <a:rPr lang="en-US" altLang="zh-CN" sz="2000" baseline="-25000">
                <a:latin typeface="Times New Roman" charset="0"/>
              </a:rPr>
              <a:t>76</a:t>
            </a:r>
            <a:r>
              <a:rPr lang="en-US" altLang="zh-CN" sz="2000">
                <a:latin typeface="Times New Roman" charset="0"/>
              </a:rPr>
              <a:t>+21 </a:t>
            </a:r>
            <a:r>
              <a:rPr lang="en-US" altLang="zh-CN" sz="2000" i="1">
                <a:latin typeface="Times New Roman" charset="0"/>
              </a:rPr>
              <a:t>a</a:t>
            </a:r>
            <a:r>
              <a:rPr lang="en-US" altLang="zh-CN" sz="2000" baseline="-25000">
                <a:latin typeface="Times New Roman" charset="0"/>
              </a:rPr>
              <a:t>77</a:t>
            </a:r>
            <a:r>
              <a:rPr lang="en-US" altLang="zh-CN" sz="2000">
                <a:latin typeface="Times New Roman" charset="0"/>
              </a:rPr>
              <a:t>+21 </a:t>
            </a:r>
          </a:p>
          <a:p>
            <a:pPr>
              <a:spcBef>
                <a:spcPct val="20000"/>
              </a:spcBef>
            </a:pPr>
            <a:r>
              <a:rPr lang="en-US" altLang="zh-CN" sz="2000">
                <a:latin typeface="Times New Roman" charset="0"/>
              </a:rPr>
              <a:t>The least element in the sequence is 1, and the largest is 153. However, there are 154 elements in the sequence, so, there must be at least two elements having the same value. </a:t>
            </a:r>
          </a:p>
          <a:p>
            <a:pPr>
              <a:spcBef>
                <a:spcPct val="20000"/>
              </a:spcBef>
            </a:pPr>
            <a:r>
              <a:rPr lang="en-US" altLang="zh-CN" sz="2000">
                <a:latin typeface="Times New Roman" charset="0"/>
              </a:rPr>
              <a:t>Note that both the first and second half sequences are monotonically increasing, so, it is impossible for the two elements having the same value to be within one half sequence, that is, we have </a:t>
            </a:r>
            <a:r>
              <a:rPr lang="en-US" altLang="zh-CN" sz="2000" b="1" i="1">
                <a:solidFill>
                  <a:schemeClr val="tx2"/>
                </a:solidFill>
                <a:latin typeface="Times New Roman" charset="0"/>
              </a:rPr>
              <a:t>a</a:t>
            </a:r>
            <a:r>
              <a:rPr lang="en-US" altLang="zh-CN" sz="2000" b="1" baseline="-25000">
                <a:solidFill>
                  <a:schemeClr val="tx2"/>
                </a:solidFill>
                <a:latin typeface="Times New Roman" charset="0"/>
              </a:rPr>
              <a:t>i</a:t>
            </a:r>
            <a:r>
              <a:rPr lang="en-US" altLang="zh-CN" sz="2000" b="1">
                <a:solidFill>
                  <a:schemeClr val="tx2"/>
                </a:solidFill>
                <a:latin typeface="Times New Roman" charset="0"/>
              </a:rPr>
              <a:t>+21= </a:t>
            </a:r>
            <a:r>
              <a:rPr lang="en-US" altLang="zh-CN" sz="2000" b="1" i="1">
                <a:solidFill>
                  <a:schemeClr val="tx2"/>
                </a:solidFill>
                <a:latin typeface="Times New Roman" charset="0"/>
              </a:rPr>
              <a:t>a</a:t>
            </a:r>
            <a:r>
              <a:rPr lang="en-US" altLang="zh-CN" sz="2000" b="1" baseline="-25000">
                <a:solidFill>
                  <a:schemeClr val="tx2"/>
                </a:solidFill>
                <a:latin typeface="Times New Roman" charset="0"/>
              </a:rPr>
              <a:t>j</a:t>
            </a:r>
            <a:r>
              <a:rPr lang="en-US" altLang="zh-CN" sz="2000" b="1">
                <a:solidFill>
                  <a:schemeClr val="tx2"/>
                </a:solidFill>
                <a:latin typeface="Times New Roman" charset="0"/>
              </a:rPr>
              <a:t> </a:t>
            </a:r>
          </a:p>
        </p:txBody>
      </p:sp>
    </p:spTree>
    <p:extLst>
      <p:ext uri="{BB962C8B-B14F-4D97-AF65-F5344CB8AC3E}">
        <p14:creationId xmlns:p14="http://schemas.microsoft.com/office/powerpoint/2010/main" val="679872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p:nvPr>
        </p:nvSpPr>
        <p:spPr/>
        <p:txBody>
          <a:bodyPr/>
          <a:lstStyle/>
          <a:p>
            <a:r>
              <a:rPr lang="en-US">
                <a:latin typeface="Cambria" charset="0"/>
                <a:ea typeface="黑体" charset="0"/>
              </a:rPr>
              <a:t>提要</a:t>
            </a:r>
          </a:p>
        </p:txBody>
      </p:sp>
      <p:sp>
        <p:nvSpPr>
          <p:cNvPr id="83970" name="内容占位符 2"/>
          <p:cNvSpPr>
            <a:spLocks noGrp="1"/>
          </p:cNvSpPr>
          <p:nvPr>
            <p:ph idx="1"/>
          </p:nvPr>
        </p:nvSpPr>
        <p:spPr/>
        <p:txBody>
          <a:bodyPr/>
          <a:lstStyle/>
          <a:p>
            <a:r>
              <a:rPr lang="zh-CN" altLang="en-US" dirty="0">
                <a:latin typeface="Calibri" charset="0"/>
                <a:ea typeface="黑体" charset="0"/>
              </a:rPr>
              <a:t>集合计数</a:t>
            </a:r>
            <a:endParaRPr lang="en-US" altLang="zh-CN" dirty="0">
              <a:latin typeface="Calibri" charset="0"/>
              <a:ea typeface="黑体" charset="0"/>
            </a:endParaRPr>
          </a:p>
          <a:p>
            <a:r>
              <a:rPr lang="zh-CN" altLang="en-US" dirty="0">
                <a:latin typeface="Calibri" charset="0"/>
                <a:ea typeface="黑体" charset="0"/>
              </a:rPr>
              <a:t>容斥原理</a:t>
            </a:r>
            <a:endParaRPr lang="en-US" altLang="zh-CN" dirty="0">
              <a:latin typeface="Calibri" charset="0"/>
              <a:ea typeface="黑体" charset="0"/>
            </a:endParaRPr>
          </a:p>
          <a:p>
            <a:r>
              <a:rPr lang="en-US" dirty="0">
                <a:latin typeface="Calibri" charset="0"/>
                <a:ea typeface="黑体" charset="0"/>
              </a:rPr>
              <a:t>鸽笼原理</a:t>
            </a:r>
          </a:p>
          <a:p>
            <a:r>
              <a:rPr lang="en-US" dirty="0">
                <a:latin typeface="Calibri" charset="0"/>
                <a:ea typeface="黑体" charset="0"/>
              </a:rPr>
              <a:t>排列与组合</a:t>
            </a:r>
          </a:p>
          <a:p>
            <a:pPr marL="0" indent="0">
              <a:buNone/>
            </a:pPr>
            <a:endParaRPr lang="en-US" altLang="ja-JP" dirty="0">
              <a:latin typeface="Calibri" charset="0"/>
              <a:ea typeface="黑体" charset="0"/>
            </a:endParaRPr>
          </a:p>
          <a:p>
            <a:endParaRPr lang="en-US" dirty="0">
              <a:latin typeface="Calibri" charset="0"/>
              <a:ea typeface="黑体"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zh-CN" altLang="en-US">
                <a:latin typeface="Cambria" charset="0"/>
                <a:ea typeface="黑体" charset="0"/>
              </a:rPr>
              <a:t>排列组合计数基本原则</a:t>
            </a:r>
            <a:endParaRPr lang="en-US" altLang="zh-CN">
              <a:latin typeface="Cambria" charset="0"/>
              <a:ea typeface="黑体" charset="0"/>
            </a:endParaRPr>
          </a:p>
        </p:txBody>
      </p:sp>
      <p:sp>
        <p:nvSpPr>
          <p:cNvPr id="77827" name="Rectangle 3"/>
          <p:cNvSpPr>
            <a:spLocks noGrp="1" noChangeArrowheads="1"/>
          </p:cNvSpPr>
          <p:nvPr>
            <p:ph idx="1"/>
          </p:nvPr>
        </p:nvSpPr>
        <p:spPr/>
        <p:txBody>
          <a:bodyPr/>
          <a:lstStyle/>
          <a:p>
            <a:r>
              <a:rPr lang="zh-CN" altLang="en-US">
                <a:solidFill>
                  <a:srgbClr val="330066"/>
                </a:solidFill>
                <a:latin typeface="Calibri" charset="0"/>
                <a:ea typeface="黑体" charset="0"/>
              </a:rPr>
              <a:t>乘法原则</a:t>
            </a:r>
            <a:endParaRPr lang="en-US" altLang="zh-CN">
              <a:solidFill>
                <a:srgbClr val="330066"/>
              </a:solidFill>
              <a:latin typeface="Calibri" charset="0"/>
              <a:ea typeface="黑体" charset="0"/>
            </a:endParaRPr>
          </a:p>
          <a:p>
            <a:pPr lvl="1"/>
            <a:r>
              <a:rPr lang="zh-CN" altLang="en-US" sz="2400">
                <a:latin typeface="Calibri" charset="0"/>
                <a:ea typeface="黑体" charset="0"/>
              </a:rPr>
              <a:t>做一件事有两个步骤，第一步有</a:t>
            </a:r>
            <a:r>
              <a:rPr lang="en-US" altLang="zh-CN" sz="2400">
                <a:latin typeface="Calibri" charset="0"/>
                <a:ea typeface="黑体" charset="0"/>
              </a:rPr>
              <a:t> n </a:t>
            </a:r>
            <a:r>
              <a:rPr lang="zh-CN" altLang="en-US" sz="2400">
                <a:latin typeface="Calibri" charset="0"/>
                <a:ea typeface="黑体" charset="0"/>
              </a:rPr>
              <a:t>种完成方式，第二步</a:t>
            </a:r>
            <a:r>
              <a:rPr lang="en-US" altLang="zh-CN" sz="2400">
                <a:latin typeface="Calibri" charset="0"/>
                <a:ea typeface="黑体" charset="0"/>
              </a:rPr>
              <a:t> m </a:t>
            </a:r>
            <a:r>
              <a:rPr lang="zh-CN" altLang="en-US" sz="2400">
                <a:latin typeface="Calibri" charset="0"/>
                <a:ea typeface="黑体" charset="0"/>
              </a:rPr>
              <a:t>种完成方式，则完成这件事情共有</a:t>
            </a:r>
            <a:r>
              <a:rPr lang="en-US" altLang="zh-CN" sz="2400">
                <a:latin typeface="Calibri" charset="0"/>
                <a:ea typeface="黑体" charset="0"/>
              </a:rPr>
              <a:t> m×n </a:t>
            </a:r>
            <a:r>
              <a:rPr lang="zh-CN" altLang="en-US" sz="2400">
                <a:latin typeface="Calibri" charset="0"/>
                <a:ea typeface="黑体" charset="0"/>
              </a:rPr>
              <a:t>种方法</a:t>
            </a:r>
          </a:p>
          <a:p>
            <a:pPr lvl="2"/>
            <a:r>
              <a:rPr lang="zh-CN" altLang="en-US">
                <a:latin typeface="Calibri" charset="0"/>
                <a:ea typeface="黑体" charset="0"/>
              </a:rPr>
              <a:t>例</a:t>
            </a:r>
            <a:r>
              <a:rPr lang="en-US" altLang="zh-CN">
                <a:latin typeface="Calibri" charset="0"/>
                <a:ea typeface="黑体" charset="0"/>
              </a:rPr>
              <a:t>:  A </a:t>
            </a:r>
            <a:r>
              <a:rPr lang="zh-CN" altLang="en-US">
                <a:latin typeface="Calibri" charset="0"/>
                <a:ea typeface="黑体" charset="0"/>
              </a:rPr>
              <a:t>是有限集合，</a:t>
            </a:r>
            <a:r>
              <a:rPr lang="en-US" altLang="zh-CN">
                <a:latin typeface="Calibri" charset="0"/>
                <a:ea typeface="黑体" charset="0"/>
              </a:rPr>
              <a:t> |A|=n.     A</a:t>
            </a:r>
            <a:r>
              <a:rPr lang="zh-CN" altLang="en-US">
                <a:latin typeface="Calibri" charset="0"/>
                <a:ea typeface="黑体" charset="0"/>
              </a:rPr>
              <a:t>的幂集有几个元素？</a:t>
            </a:r>
            <a:endParaRPr lang="en-US" altLang="zh-CN">
              <a:latin typeface="Calibri" charset="0"/>
              <a:ea typeface="黑体" charset="0"/>
            </a:endParaRPr>
          </a:p>
          <a:p>
            <a:pPr lvl="4"/>
            <a:r>
              <a:rPr lang="en-US" altLang="zh-CN">
                <a:latin typeface="Calibri" charset="0"/>
                <a:ea typeface="黑体" charset="0"/>
              </a:rPr>
              <a:t>P(A) = 2n.   </a:t>
            </a:r>
          </a:p>
          <a:p>
            <a:r>
              <a:rPr lang="zh-CN" altLang="en-US">
                <a:solidFill>
                  <a:srgbClr val="330066"/>
                </a:solidFill>
                <a:latin typeface="Calibri" charset="0"/>
                <a:ea typeface="黑体" charset="0"/>
              </a:rPr>
              <a:t>加法原则</a:t>
            </a:r>
          </a:p>
          <a:p>
            <a:pPr lvl="1"/>
            <a:r>
              <a:rPr lang="zh-CN" altLang="en-US" sz="2400">
                <a:latin typeface="Calibri" charset="0"/>
                <a:ea typeface="黑体" charset="0"/>
              </a:rPr>
              <a:t>一件事情有两种做法，第一种做法有</a:t>
            </a:r>
            <a:r>
              <a:rPr lang="en-US" altLang="zh-CN" sz="2400">
                <a:latin typeface="Calibri" charset="0"/>
                <a:ea typeface="黑体" charset="0"/>
              </a:rPr>
              <a:t>n</a:t>
            </a:r>
            <a:r>
              <a:rPr lang="zh-CN" altLang="en-US" sz="2400">
                <a:latin typeface="Calibri" charset="0"/>
                <a:ea typeface="黑体" charset="0"/>
              </a:rPr>
              <a:t>种方式，第二种做法有</a:t>
            </a:r>
            <a:r>
              <a:rPr lang="en-US" altLang="zh-CN" sz="2400">
                <a:latin typeface="Calibri" charset="0"/>
                <a:ea typeface="黑体" charset="0"/>
              </a:rPr>
              <a:t>m</a:t>
            </a:r>
            <a:r>
              <a:rPr lang="zh-CN" altLang="en-US" sz="2400">
                <a:latin typeface="Calibri" charset="0"/>
                <a:ea typeface="黑体" charset="0"/>
              </a:rPr>
              <a:t>种方式，则完成这件事情共有</a:t>
            </a:r>
            <a:r>
              <a:rPr lang="en-US" altLang="zh-CN" sz="2400">
                <a:latin typeface="Calibri" charset="0"/>
                <a:ea typeface="黑体" charset="0"/>
              </a:rPr>
              <a:t>m</a:t>
            </a:r>
            <a:r>
              <a:rPr lang="zh-CN" altLang="en-US" sz="2400">
                <a:latin typeface="Calibri" charset="0"/>
                <a:ea typeface="黑体" charset="0"/>
              </a:rPr>
              <a:t>＋</a:t>
            </a:r>
            <a:r>
              <a:rPr lang="en-US" altLang="zh-CN" sz="2400">
                <a:latin typeface="Calibri" charset="0"/>
                <a:ea typeface="黑体" charset="0"/>
              </a:rPr>
              <a:t>n</a:t>
            </a:r>
            <a:r>
              <a:rPr lang="zh-CN" altLang="en-US" sz="2400">
                <a:latin typeface="Calibri" charset="0"/>
                <a:ea typeface="黑体" charset="0"/>
              </a:rPr>
              <a:t>种方法</a:t>
            </a:r>
          </a:p>
          <a:p>
            <a:pPr lvl="2"/>
            <a:r>
              <a:rPr lang="zh-CN" altLang="en-US">
                <a:latin typeface="Calibri" charset="0"/>
                <a:ea typeface="黑体" charset="0"/>
              </a:rPr>
              <a:t>定义标识符：由字符开头的</a:t>
            </a:r>
            <a:r>
              <a:rPr lang="en-US" altLang="zh-CN">
                <a:latin typeface="Calibri" charset="0"/>
                <a:ea typeface="黑体" charset="0"/>
              </a:rPr>
              <a:t>8</a:t>
            </a:r>
            <a:r>
              <a:rPr lang="zh-CN" altLang="en-US">
                <a:latin typeface="Calibri" charset="0"/>
                <a:ea typeface="黑体" charset="0"/>
              </a:rPr>
              <a:t>位字符数字串或者一位字符。共有多少个合法标识符？</a:t>
            </a:r>
          </a:p>
          <a:p>
            <a:pPr lvl="2"/>
            <a:r>
              <a:rPr lang="zh-CN" altLang="en-US">
                <a:latin typeface="Calibri" charset="0"/>
                <a:ea typeface="黑体" charset="0"/>
              </a:rPr>
              <a:t>含数字</a:t>
            </a:r>
            <a:r>
              <a:rPr lang="en-US" altLang="zh-CN">
                <a:latin typeface="Calibri" charset="0"/>
                <a:ea typeface="黑体" charset="0"/>
              </a:rPr>
              <a:t>1</a:t>
            </a:r>
            <a:r>
              <a:rPr lang="zh-CN" altLang="en-US">
                <a:latin typeface="Calibri" charset="0"/>
                <a:ea typeface="黑体" charset="0"/>
              </a:rPr>
              <a:t>的小于</a:t>
            </a:r>
            <a:r>
              <a:rPr lang="en-US" altLang="zh-CN">
                <a:latin typeface="Calibri" charset="0"/>
                <a:ea typeface="黑体" charset="0"/>
              </a:rPr>
              <a:t>10000</a:t>
            </a:r>
            <a:r>
              <a:rPr lang="zh-CN" altLang="en-US">
                <a:latin typeface="Calibri" charset="0"/>
                <a:ea typeface="黑体" charset="0"/>
              </a:rPr>
              <a:t>的正整数个数</a:t>
            </a:r>
          </a:p>
        </p:txBody>
      </p:sp>
    </p:spTree>
    <p:extLst>
      <p:ext uri="{BB962C8B-B14F-4D97-AF65-F5344CB8AC3E}">
        <p14:creationId xmlns:p14="http://schemas.microsoft.com/office/powerpoint/2010/main" val="616987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82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8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8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8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zh-CN" altLang="en-US">
                <a:latin typeface="Franklin Gothic Medium" charset="0"/>
                <a:ea typeface="黑体" charset="0"/>
              </a:rPr>
              <a:t>排列</a:t>
            </a:r>
            <a:endParaRPr lang="en-US" altLang="zh-CN">
              <a:latin typeface="Franklin Gothic Medium" charset="0"/>
              <a:ea typeface="黑体" charset="0"/>
            </a:endParaRPr>
          </a:p>
        </p:txBody>
      </p:sp>
      <p:sp>
        <p:nvSpPr>
          <p:cNvPr id="43010" name="Rectangle 3"/>
          <p:cNvSpPr>
            <a:spLocks noGrp="1" noChangeArrowheads="1"/>
          </p:cNvSpPr>
          <p:nvPr>
            <p:ph idx="1"/>
          </p:nvPr>
        </p:nvSpPr>
        <p:spPr/>
        <p:txBody>
          <a:bodyPr/>
          <a:lstStyle/>
          <a:p>
            <a:r>
              <a:rPr lang="zh-CN" altLang="en-US">
                <a:latin typeface="Franklin Gothic Book" charset="0"/>
                <a:ea typeface="黑体" charset="0"/>
              </a:rPr>
              <a:t>考察有</a:t>
            </a:r>
            <a:r>
              <a:rPr lang="en-US" altLang="zh-CN">
                <a:latin typeface="Franklin Gothic Book" charset="0"/>
                <a:ea typeface="黑体" charset="0"/>
              </a:rPr>
              <a:t> </a:t>
            </a:r>
            <a:r>
              <a:rPr lang="en-US" altLang="zh-CN" i="1">
                <a:latin typeface="Franklin Gothic Book" charset="0"/>
                <a:ea typeface="黑体" charset="0"/>
              </a:rPr>
              <a:t>n </a:t>
            </a:r>
            <a:r>
              <a:rPr lang="zh-CN" altLang="en-US">
                <a:latin typeface="Franklin Gothic Book" charset="0"/>
                <a:ea typeface="黑体" charset="0"/>
              </a:rPr>
              <a:t>个元素的集合，有多少种不同的有序遍历？</a:t>
            </a:r>
            <a:endParaRPr lang="en-US" altLang="zh-CN">
              <a:latin typeface="Franklin Gothic Book" charset="0"/>
              <a:ea typeface="黑体" charset="0"/>
            </a:endParaRPr>
          </a:p>
          <a:p>
            <a:pPr lvl="1"/>
            <a:r>
              <a:rPr lang="en-US" altLang="zh-CN" i="1">
                <a:latin typeface="Franklin Gothic Book" charset="0"/>
                <a:ea typeface="黑体" charset="0"/>
              </a:rPr>
              <a:t>n</a:t>
            </a:r>
            <a:r>
              <a:rPr lang="en-US" altLang="zh-CN">
                <a:latin typeface="Franklin Gothic Book" charset="0"/>
                <a:ea typeface="黑体" charset="0"/>
              </a:rPr>
              <a:t>!</a:t>
            </a:r>
          </a:p>
          <a:p>
            <a:r>
              <a:rPr lang="zh-CN" altLang="en-US">
                <a:latin typeface="Franklin Gothic Book" charset="0"/>
                <a:ea typeface="黑体" charset="0"/>
              </a:rPr>
              <a:t>考察有</a:t>
            </a:r>
            <a:r>
              <a:rPr lang="en-US" altLang="zh-CN">
                <a:latin typeface="Franklin Gothic Book" charset="0"/>
                <a:ea typeface="黑体" charset="0"/>
              </a:rPr>
              <a:t> </a:t>
            </a:r>
            <a:r>
              <a:rPr lang="en-US" altLang="zh-CN" i="1">
                <a:latin typeface="Franklin Gothic Book" charset="0"/>
                <a:ea typeface="黑体" charset="0"/>
              </a:rPr>
              <a:t>n </a:t>
            </a:r>
            <a:r>
              <a:rPr lang="zh-CN" altLang="en-US">
                <a:latin typeface="Franklin Gothic Book" charset="0"/>
                <a:ea typeface="黑体" charset="0"/>
              </a:rPr>
              <a:t>个元素的集合，有序取出</a:t>
            </a:r>
            <a:r>
              <a:rPr lang="en-US" altLang="zh-CN">
                <a:latin typeface="Franklin Gothic Book" charset="0"/>
                <a:ea typeface="黑体" charset="0"/>
              </a:rPr>
              <a:t> </a:t>
            </a:r>
            <a:r>
              <a:rPr lang="en-US" altLang="zh-CN" i="1">
                <a:latin typeface="Franklin Gothic Book" charset="0"/>
                <a:ea typeface="黑体" charset="0"/>
              </a:rPr>
              <a:t>r </a:t>
            </a:r>
            <a:r>
              <a:rPr lang="zh-CN" altLang="en-US">
                <a:latin typeface="Franklin Gothic Book" charset="0"/>
                <a:ea typeface="黑体" charset="0"/>
              </a:rPr>
              <a:t>个元素</a:t>
            </a:r>
            <a:r>
              <a:rPr lang="en-US" altLang="zh-CN">
                <a:latin typeface="Franklin Gothic Book" charset="0"/>
                <a:ea typeface="黑体" charset="0"/>
              </a:rPr>
              <a:t>,</a:t>
            </a:r>
            <a:r>
              <a:rPr lang="zh-CN" altLang="en-US">
                <a:latin typeface="Franklin Gothic Book" charset="0"/>
                <a:ea typeface="黑体" charset="0"/>
              </a:rPr>
              <a:t>元素不重复，有多少种可能的取法？（即</a:t>
            </a:r>
            <a:r>
              <a:rPr lang="en-US" altLang="zh-CN" i="1">
                <a:latin typeface="Franklin Gothic Book" charset="0"/>
                <a:ea typeface="黑体" charset="0"/>
              </a:rPr>
              <a:t>n </a:t>
            </a:r>
            <a:r>
              <a:rPr lang="zh-CN" altLang="en-US">
                <a:latin typeface="Franklin Gothic Book" charset="0"/>
                <a:ea typeface="黑体" charset="0"/>
              </a:rPr>
              <a:t>个元素的</a:t>
            </a:r>
            <a:r>
              <a:rPr lang="en-US" altLang="zh-CN">
                <a:latin typeface="Franklin Gothic Book" charset="0"/>
                <a:ea typeface="黑体" charset="0"/>
              </a:rPr>
              <a:t> </a:t>
            </a:r>
            <a:r>
              <a:rPr lang="en-US" altLang="zh-CN" i="1">
                <a:solidFill>
                  <a:srgbClr val="330066"/>
                </a:solidFill>
                <a:latin typeface="Franklin Gothic Book" charset="0"/>
                <a:ea typeface="黑体" charset="0"/>
              </a:rPr>
              <a:t>r</a:t>
            </a:r>
            <a:r>
              <a:rPr lang="en-US" altLang="zh-CN">
                <a:solidFill>
                  <a:srgbClr val="330066"/>
                </a:solidFill>
                <a:latin typeface="Franklin Gothic Book" charset="0"/>
                <a:ea typeface="黑体" charset="0"/>
              </a:rPr>
              <a:t>-</a:t>
            </a:r>
            <a:r>
              <a:rPr lang="zh-CN" altLang="en-US">
                <a:solidFill>
                  <a:srgbClr val="330066"/>
                </a:solidFill>
                <a:latin typeface="Franklin Gothic Book" charset="0"/>
                <a:ea typeface="黑体" charset="0"/>
              </a:rPr>
              <a:t>排列</a:t>
            </a:r>
            <a:r>
              <a:rPr lang="en-US" altLang="zh-CN">
                <a:solidFill>
                  <a:srgbClr val="330066"/>
                </a:solidFill>
                <a:latin typeface="Franklin Gothic Book" charset="0"/>
                <a:ea typeface="黑体" charset="0"/>
              </a:rPr>
              <a:t> </a:t>
            </a:r>
            <a:r>
              <a:rPr lang="zh-CN" altLang="en-US">
                <a:latin typeface="Franklin Gothic Book" charset="0"/>
                <a:ea typeface="黑体" charset="0"/>
              </a:rPr>
              <a:t>有多少个？）</a:t>
            </a:r>
            <a:endParaRPr lang="en-US" altLang="zh-CN">
              <a:latin typeface="Franklin Gothic Book" charset="0"/>
              <a:ea typeface="黑体" charset="0"/>
            </a:endParaRPr>
          </a:p>
        </p:txBody>
      </p:sp>
      <p:sp>
        <p:nvSpPr>
          <p:cNvPr id="43011" name="TextBox 3"/>
          <p:cNvSpPr txBox="1">
            <a:spLocks noChangeArrowheads="1"/>
          </p:cNvSpPr>
          <p:nvPr/>
        </p:nvSpPr>
        <p:spPr bwMode="auto">
          <a:xfrm>
            <a:off x="1331913" y="5732463"/>
            <a:ext cx="6327775"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r>
              <a:rPr kumimoji="0" lang="zh-CN" altLang="en-US">
                <a:ea typeface="黑体" charset="0"/>
                <a:cs typeface="黑体" charset="0"/>
              </a:rPr>
              <a:t>本质上，一个</a:t>
            </a:r>
            <a:r>
              <a:rPr kumimoji="0" lang="en-US" altLang="zh-CN" i="1">
                <a:ea typeface="黑体" charset="0"/>
                <a:cs typeface="黑体" charset="0"/>
              </a:rPr>
              <a:t>n</a:t>
            </a:r>
            <a:r>
              <a:rPr kumimoji="0" lang="en-US" altLang="zh-CN">
                <a:ea typeface="黑体" charset="0"/>
                <a:cs typeface="黑体" charset="0"/>
              </a:rPr>
              <a:t>-</a:t>
            </a:r>
            <a:r>
              <a:rPr kumimoji="0" lang="zh-CN" altLang="en-US">
                <a:ea typeface="黑体" charset="0"/>
                <a:cs typeface="黑体" charset="0"/>
              </a:rPr>
              <a:t>排列就是一个该集合上的双射</a:t>
            </a:r>
          </a:p>
        </p:txBody>
      </p:sp>
      <p:pic>
        <p:nvPicPr>
          <p:cNvPr id="43012" name="图片 1"/>
          <p:cNvPicPr>
            <a:picLocks noChangeAspect="1"/>
          </p:cNvPicPr>
          <p:nvPr/>
        </p:nvPicPr>
        <p:blipFill rotWithShape="1">
          <a:blip r:embed="rId3" cstate="print">
            <a:extLst>
              <a:ext uri="{28A0092B-C50C-407E-A947-70E740481C1C}">
                <a14:useLocalDpi xmlns:a14="http://schemas.microsoft.com/office/drawing/2010/main"/>
              </a:ext>
            </a:extLst>
          </a:blip>
          <a:srcRect l="305" t="14055" r="3091" b="13256"/>
          <a:stretch/>
        </p:blipFill>
        <p:spPr bwMode="auto">
          <a:xfrm>
            <a:off x="850900" y="4699000"/>
            <a:ext cx="7562850" cy="890588"/>
          </a:xfrm>
          <a:prstGeom prst="rect">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191129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a:lstStyle/>
          <a:p>
            <a:r>
              <a:rPr lang="zh-CN" altLang="en-US">
                <a:latin typeface="Franklin Gothic Medium" charset="0"/>
                <a:ea typeface="黑体" charset="0"/>
              </a:rPr>
              <a:t>例题</a:t>
            </a:r>
          </a:p>
        </p:txBody>
      </p:sp>
      <p:sp>
        <p:nvSpPr>
          <p:cNvPr id="3" name="内容占位符 2"/>
          <p:cNvSpPr>
            <a:spLocks noGrp="1"/>
          </p:cNvSpPr>
          <p:nvPr>
            <p:ph idx="1"/>
          </p:nvPr>
        </p:nvSpPr>
        <p:spPr/>
        <p:txBody>
          <a:bodyPr>
            <a:normAutofit fontScale="92500" lnSpcReduction="10000"/>
          </a:bodyPr>
          <a:lstStyle/>
          <a:p>
            <a:pPr>
              <a:defRPr/>
            </a:pPr>
            <a:r>
              <a:rPr lang="zh-CN" altLang="en-US" dirty="0">
                <a:latin typeface="Franklin Gothic Book" charset="0"/>
                <a:ea typeface="黑体" charset="0"/>
              </a:rPr>
              <a:t>从</a:t>
            </a:r>
            <a:r>
              <a:rPr lang="en-US" altLang="zh-CN" dirty="0">
                <a:latin typeface="Franklin Gothic Book" charset="0"/>
                <a:ea typeface="黑体" charset="0"/>
              </a:rPr>
              <a:t>52</a:t>
            </a:r>
            <a:r>
              <a:rPr lang="zh-CN" altLang="en-US" dirty="0">
                <a:latin typeface="Franklin Gothic Book" charset="0"/>
                <a:ea typeface="黑体" charset="0"/>
              </a:rPr>
              <a:t>张扑克牌中发</a:t>
            </a:r>
            <a:r>
              <a:rPr lang="en-US" altLang="zh-CN" dirty="0">
                <a:latin typeface="Franklin Gothic Book" charset="0"/>
                <a:ea typeface="黑体" charset="0"/>
              </a:rPr>
              <a:t>5</a:t>
            </a:r>
            <a:r>
              <a:rPr lang="zh-CN" altLang="en-US" dirty="0">
                <a:latin typeface="Franklin Gothic Book" charset="0"/>
                <a:ea typeface="黑体" charset="0"/>
              </a:rPr>
              <a:t>张牌，如果考虑发牌次序，共有多少种牌型？</a:t>
            </a:r>
          </a:p>
          <a:p>
            <a:pPr>
              <a:defRPr/>
            </a:pPr>
            <a:r>
              <a:rPr lang="zh-CN" altLang="en-US" dirty="0">
                <a:latin typeface="Franklin Gothic Book" charset="0"/>
                <a:ea typeface="黑体" charset="0"/>
              </a:rPr>
              <a:t>密码是字母开头</a:t>
            </a:r>
            <a:r>
              <a:rPr lang="en-US" altLang="zh-CN" dirty="0">
                <a:latin typeface="Franklin Gothic Book" charset="0"/>
                <a:ea typeface="黑体" charset="0"/>
              </a:rPr>
              <a:t>8</a:t>
            </a:r>
            <a:r>
              <a:rPr lang="zh-CN" altLang="en-US" dirty="0">
                <a:latin typeface="Franklin Gothic Book" charset="0"/>
                <a:ea typeface="黑体" charset="0"/>
              </a:rPr>
              <a:t>位长字母和数字串，总共可以设计多少个密码？</a:t>
            </a:r>
            <a:endParaRPr lang="en-US" altLang="zh-CN" dirty="0">
              <a:latin typeface="Franklin Gothic Book" charset="0"/>
              <a:ea typeface="黑体" charset="0"/>
            </a:endParaRPr>
          </a:p>
          <a:p>
            <a:pPr>
              <a:defRPr/>
            </a:pPr>
            <a:r>
              <a:rPr lang="zh-CN" altLang="en-US" dirty="0">
                <a:latin typeface="Franklin Gothic Book" charset="0"/>
                <a:ea typeface="黑体" charset="0"/>
              </a:rPr>
              <a:t>密码是字母开头</a:t>
            </a:r>
            <a:r>
              <a:rPr lang="en-US" altLang="zh-CN" dirty="0">
                <a:latin typeface="Franklin Gothic Book" charset="0"/>
                <a:ea typeface="黑体" charset="0"/>
              </a:rPr>
              <a:t>8</a:t>
            </a:r>
            <a:r>
              <a:rPr lang="zh-CN" altLang="en-US" dirty="0">
                <a:latin typeface="Franklin Gothic Book" charset="0"/>
                <a:ea typeface="黑体" charset="0"/>
              </a:rPr>
              <a:t>位长字母和数字串，如果不允许字母或者数字重复，总共可以设计多少个密码？</a:t>
            </a:r>
          </a:p>
          <a:p>
            <a:pPr>
              <a:defRPr/>
            </a:pPr>
            <a:r>
              <a:rPr lang="zh-CN" altLang="en-US" dirty="0">
                <a:latin typeface="Franklin Gothic Book" charset="0"/>
                <a:ea typeface="黑体" charset="0"/>
              </a:rPr>
              <a:t>将</a:t>
            </a:r>
            <a:r>
              <a:rPr lang="en-US" altLang="zh-CN" dirty="0">
                <a:latin typeface="Franklin Gothic Book" charset="0"/>
                <a:ea typeface="黑体" charset="0"/>
              </a:rPr>
              <a:t>26</a:t>
            </a:r>
            <a:r>
              <a:rPr lang="zh-CN" altLang="en-US" dirty="0">
                <a:latin typeface="Franklin Gothic Book" charset="0"/>
                <a:ea typeface="黑体" charset="0"/>
              </a:rPr>
              <a:t>个英文字母进行排列，有多少种排列以</a:t>
            </a:r>
            <a:r>
              <a:rPr lang="en-US" altLang="zh-CN" dirty="0">
                <a:latin typeface="Franklin Gothic Book" charset="0"/>
                <a:ea typeface="黑体" charset="0"/>
              </a:rPr>
              <a:t>ABC</a:t>
            </a:r>
            <a:r>
              <a:rPr lang="zh-CN" altLang="en-US" dirty="0">
                <a:latin typeface="Franklin Gothic Book" charset="0"/>
                <a:ea typeface="黑体" charset="0"/>
              </a:rPr>
              <a:t>开头？</a:t>
            </a:r>
            <a:endParaRPr lang="en-US" altLang="zh-CN" dirty="0">
              <a:latin typeface="Franklin Gothic Book" charset="0"/>
              <a:ea typeface="黑体" charset="0"/>
            </a:endParaRPr>
          </a:p>
          <a:p>
            <a:pPr>
              <a:defRPr/>
            </a:pPr>
            <a:r>
              <a:rPr lang="zh-CN" altLang="en-US" dirty="0">
                <a:latin typeface="Franklin Gothic Book" charset="0"/>
                <a:ea typeface="黑体" charset="0"/>
              </a:rPr>
              <a:t>将</a:t>
            </a:r>
            <a:r>
              <a:rPr lang="en-US" altLang="zh-CN" dirty="0">
                <a:latin typeface="Franklin Gothic Book" charset="0"/>
                <a:ea typeface="黑体" charset="0"/>
              </a:rPr>
              <a:t>26</a:t>
            </a:r>
            <a:r>
              <a:rPr lang="zh-CN" altLang="en-US" dirty="0">
                <a:latin typeface="Franklin Gothic Book" charset="0"/>
                <a:ea typeface="黑体" charset="0"/>
              </a:rPr>
              <a:t>个英文字母进行排列，有多少种排列中含有</a:t>
            </a:r>
            <a:r>
              <a:rPr lang="en-US" altLang="zh-CN" dirty="0">
                <a:latin typeface="Franklin Gothic Book" charset="0"/>
                <a:ea typeface="黑体" charset="0"/>
              </a:rPr>
              <a:t>ABC</a:t>
            </a:r>
            <a:r>
              <a:rPr lang="zh-CN" altLang="en-US" dirty="0">
                <a:latin typeface="Franklin Gothic Book" charset="0"/>
                <a:ea typeface="黑体" charset="0"/>
              </a:rPr>
              <a:t>串？</a:t>
            </a:r>
            <a:endParaRPr lang="en-US" altLang="zh-CN" dirty="0">
              <a:latin typeface="Franklin Gothic Book" charset="0"/>
              <a:ea typeface="黑体" charset="0"/>
            </a:endParaRPr>
          </a:p>
          <a:p>
            <a:pPr>
              <a:defRPr/>
            </a:pPr>
            <a:endParaRPr lang="zh-CN" altLang="en-US" dirty="0">
              <a:latin typeface="Franklin Gothic Book" charset="0"/>
              <a:ea typeface="黑体" charset="0"/>
            </a:endParaRPr>
          </a:p>
        </p:txBody>
      </p:sp>
    </p:spTree>
    <p:extLst>
      <p:ext uri="{BB962C8B-B14F-4D97-AF65-F5344CB8AC3E}">
        <p14:creationId xmlns:p14="http://schemas.microsoft.com/office/powerpoint/2010/main" val="3072164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a:latin typeface="Franklin Gothic Medium" charset="0"/>
                <a:ea typeface="黑体" charset="0"/>
              </a:rPr>
              <a:t>组合</a:t>
            </a:r>
          </a:p>
        </p:txBody>
      </p:sp>
      <p:sp>
        <p:nvSpPr>
          <p:cNvPr id="46082" name="内容占位符 2"/>
          <p:cNvSpPr>
            <a:spLocks noGrp="1"/>
          </p:cNvSpPr>
          <p:nvPr>
            <p:ph idx="1"/>
          </p:nvPr>
        </p:nvSpPr>
        <p:spPr/>
        <p:txBody>
          <a:bodyPr/>
          <a:lstStyle/>
          <a:p>
            <a:r>
              <a:rPr lang="zh-CN" altLang="en-US" dirty="0">
                <a:latin typeface="Franklin Gothic Book" charset="0"/>
                <a:ea typeface="黑体" charset="0"/>
              </a:rPr>
              <a:t>考察有</a:t>
            </a:r>
            <a:r>
              <a:rPr lang="en-US" altLang="zh-CN" dirty="0">
                <a:latin typeface="Franklin Gothic Book" charset="0"/>
                <a:ea typeface="黑体" charset="0"/>
              </a:rPr>
              <a:t> </a:t>
            </a:r>
            <a:r>
              <a:rPr lang="en-US" altLang="zh-CN" i="1" dirty="0">
                <a:latin typeface="Franklin Gothic Book" charset="0"/>
                <a:ea typeface="黑体" charset="0"/>
              </a:rPr>
              <a:t>n</a:t>
            </a:r>
            <a:r>
              <a:rPr lang="en-US" altLang="zh-CN" dirty="0">
                <a:latin typeface="Franklin Gothic Book" charset="0"/>
                <a:ea typeface="黑体" charset="0"/>
              </a:rPr>
              <a:t> </a:t>
            </a:r>
            <a:r>
              <a:rPr lang="zh-CN" altLang="en-US" dirty="0">
                <a:latin typeface="Franklin Gothic Book" charset="0"/>
                <a:ea typeface="黑体" charset="0"/>
              </a:rPr>
              <a:t>个元素的集合，如果取</a:t>
            </a:r>
            <a:r>
              <a:rPr lang="en-US" altLang="zh-CN" dirty="0">
                <a:latin typeface="Franklin Gothic Book" charset="0"/>
                <a:ea typeface="黑体" charset="0"/>
              </a:rPr>
              <a:t> </a:t>
            </a:r>
            <a:r>
              <a:rPr lang="en-US" altLang="zh-CN" i="1" dirty="0">
                <a:latin typeface="Franklin Gothic Book" charset="0"/>
                <a:ea typeface="黑体" charset="0"/>
              </a:rPr>
              <a:t>r</a:t>
            </a:r>
            <a:r>
              <a:rPr lang="en-US" altLang="zh-CN" dirty="0">
                <a:latin typeface="Franklin Gothic Book" charset="0"/>
                <a:ea typeface="黑体" charset="0"/>
              </a:rPr>
              <a:t> </a:t>
            </a:r>
            <a:r>
              <a:rPr lang="zh-CN" altLang="en-US" dirty="0">
                <a:latin typeface="Franklin Gothic Book" charset="0"/>
                <a:ea typeface="黑体" charset="0"/>
              </a:rPr>
              <a:t>个元素出来，共有多少种取法（即</a:t>
            </a:r>
            <a:r>
              <a:rPr lang="en-US" altLang="zh-CN" dirty="0">
                <a:latin typeface="Franklin Gothic Book" charset="0"/>
                <a:ea typeface="黑体" charset="0"/>
              </a:rPr>
              <a:t> </a:t>
            </a:r>
            <a:r>
              <a:rPr lang="en-US" altLang="zh-CN" i="1" dirty="0">
                <a:solidFill>
                  <a:srgbClr val="330066"/>
                </a:solidFill>
                <a:latin typeface="Franklin Gothic Book" charset="0"/>
                <a:ea typeface="黑体" charset="0"/>
              </a:rPr>
              <a:t>r</a:t>
            </a:r>
            <a:r>
              <a:rPr lang="en-US" altLang="zh-CN" dirty="0">
                <a:solidFill>
                  <a:srgbClr val="330066"/>
                </a:solidFill>
                <a:latin typeface="Franklin Gothic Book" charset="0"/>
                <a:ea typeface="黑体" charset="0"/>
              </a:rPr>
              <a:t>-</a:t>
            </a:r>
            <a:r>
              <a:rPr lang="zh-CN" altLang="en-US" dirty="0">
                <a:solidFill>
                  <a:srgbClr val="330066"/>
                </a:solidFill>
                <a:latin typeface="Franklin Gothic Book" charset="0"/>
                <a:ea typeface="黑体" charset="0"/>
              </a:rPr>
              <a:t>组合</a:t>
            </a:r>
            <a:r>
              <a:rPr lang="en-US" altLang="zh-CN" dirty="0">
                <a:solidFill>
                  <a:srgbClr val="330066"/>
                </a:solidFill>
                <a:latin typeface="Franklin Gothic Book" charset="0"/>
                <a:ea typeface="黑体" charset="0"/>
              </a:rPr>
              <a:t> </a:t>
            </a:r>
            <a:r>
              <a:rPr lang="zh-CN" altLang="en-US" dirty="0">
                <a:latin typeface="Franklin Gothic Book" charset="0"/>
                <a:ea typeface="黑体" charset="0"/>
              </a:rPr>
              <a:t>的个数）？</a:t>
            </a:r>
            <a:endParaRPr lang="en-US" altLang="zh-CN" dirty="0">
              <a:latin typeface="Franklin Gothic Book" charset="0"/>
              <a:ea typeface="黑体" charset="0"/>
            </a:endParaRPr>
          </a:p>
          <a:p>
            <a:pPr lvl="1"/>
            <a:r>
              <a:rPr lang="zh-CN" altLang="en-US" dirty="0">
                <a:latin typeface="Franklin Gothic Book" charset="0"/>
                <a:ea typeface="黑体" charset="0"/>
              </a:rPr>
              <a:t>含有</a:t>
            </a:r>
            <a:r>
              <a:rPr lang="en-US" altLang="zh-CN" dirty="0">
                <a:latin typeface="Franklin Gothic Book" charset="0"/>
                <a:ea typeface="黑体" charset="0"/>
              </a:rPr>
              <a:t> </a:t>
            </a:r>
            <a:r>
              <a:rPr lang="en-US" altLang="zh-CN" i="1" dirty="0">
                <a:latin typeface="Franklin Gothic Book" charset="0"/>
                <a:ea typeface="黑体" charset="0"/>
              </a:rPr>
              <a:t>r</a:t>
            </a:r>
            <a:r>
              <a:rPr lang="en-US" altLang="zh-CN" dirty="0">
                <a:latin typeface="Franklin Gothic Book" charset="0"/>
                <a:ea typeface="黑体" charset="0"/>
              </a:rPr>
              <a:t> </a:t>
            </a:r>
            <a:r>
              <a:rPr lang="zh-CN" altLang="en-US" dirty="0">
                <a:latin typeface="Franklin Gothic Book" charset="0"/>
                <a:ea typeface="黑体" charset="0"/>
              </a:rPr>
              <a:t>个元素的子集的个数</a:t>
            </a:r>
            <a:endParaRPr lang="en-US" altLang="zh-CN" dirty="0">
              <a:latin typeface="Franklin Gothic Book" charset="0"/>
              <a:ea typeface="黑体" charset="0"/>
            </a:endParaRPr>
          </a:p>
          <a:p>
            <a:pPr lvl="1"/>
            <a:r>
              <a:rPr lang="en-US" altLang="zh-CN" i="1" dirty="0">
                <a:latin typeface="Franklin Gothic Book" charset="0"/>
                <a:ea typeface="黑体" charset="0"/>
              </a:rPr>
              <a:t>C</a:t>
            </a:r>
            <a:r>
              <a:rPr lang="en-US" altLang="zh-CN" dirty="0">
                <a:latin typeface="Franklin Gothic Book" charset="0"/>
                <a:ea typeface="黑体" charset="0"/>
              </a:rPr>
              <a:t>(</a:t>
            </a:r>
            <a:r>
              <a:rPr lang="en-US" altLang="zh-CN" i="1" dirty="0" err="1">
                <a:latin typeface="Franklin Gothic Book" charset="0"/>
                <a:ea typeface="黑体" charset="0"/>
              </a:rPr>
              <a:t>n,r</a:t>
            </a:r>
            <a:r>
              <a:rPr lang="en-US" altLang="zh-CN" dirty="0">
                <a:latin typeface="Franklin Gothic Book" charset="0"/>
                <a:ea typeface="黑体" charset="0"/>
              </a:rPr>
              <a:t>)=</a:t>
            </a:r>
            <a:r>
              <a:rPr lang="en-US" altLang="zh-CN" i="1" dirty="0">
                <a:latin typeface="Franklin Gothic Book" charset="0"/>
                <a:ea typeface="黑体" charset="0"/>
              </a:rPr>
              <a:t>P</a:t>
            </a:r>
            <a:r>
              <a:rPr lang="en-US" altLang="zh-CN" dirty="0">
                <a:latin typeface="Franklin Gothic Book" charset="0"/>
                <a:ea typeface="黑体" charset="0"/>
              </a:rPr>
              <a:t>(</a:t>
            </a:r>
            <a:r>
              <a:rPr lang="en-US" altLang="zh-CN" i="1" dirty="0" err="1">
                <a:latin typeface="Franklin Gothic Book" charset="0"/>
                <a:ea typeface="黑体" charset="0"/>
              </a:rPr>
              <a:t>n,r</a:t>
            </a:r>
            <a:r>
              <a:rPr lang="en-US" altLang="zh-CN" dirty="0">
                <a:latin typeface="Franklin Gothic Book" charset="0"/>
                <a:ea typeface="黑体" charset="0"/>
              </a:rPr>
              <a:t>)/</a:t>
            </a:r>
            <a:r>
              <a:rPr lang="en-US" altLang="zh-CN" i="1" dirty="0">
                <a:latin typeface="Franklin Gothic Book" charset="0"/>
                <a:ea typeface="黑体" charset="0"/>
              </a:rPr>
              <a:t>P</a:t>
            </a:r>
            <a:r>
              <a:rPr lang="en-US" altLang="zh-CN" dirty="0">
                <a:latin typeface="Franklin Gothic Book" charset="0"/>
                <a:ea typeface="黑体" charset="0"/>
              </a:rPr>
              <a:t>(</a:t>
            </a:r>
            <a:r>
              <a:rPr lang="en-US" altLang="zh-CN" i="1" dirty="0" err="1">
                <a:latin typeface="Franklin Gothic Book" charset="0"/>
                <a:ea typeface="黑体" charset="0"/>
              </a:rPr>
              <a:t>r,r</a:t>
            </a:r>
            <a:r>
              <a:rPr lang="en-US" altLang="zh-CN" dirty="0">
                <a:latin typeface="Franklin Gothic Book" charset="0"/>
                <a:ea typeface="黑体" charset="0"/>
              </a:rPr>
              <a:t>)    </a:t>
            </a:r>
          </a:p>
          <a:p>
            <a:pPr lvl="1">
              <a:buFont typeface="Wingdings" charset="0"/>
              <a:buNone/>
            </a:pPr>
            <a:endParaRPr lang="en-US" altLang="zh-CN" dirty="0">
              <a:latin typeface="Franklin Gothic Book" charset="0"/>
              <a:ea typeface="黑体" charset="0"/>
            </a:endParaRPr>
          </a:p>
          <a:p>
            <a:pPr lvl="1">
              <a:buFont typeface="Wingdings" charset="0"/>
              <a:buNone/>
            </a:pPr>
            <a:endParaRPr lang="en-US" altLang="zh-CN" dirty="0">
              <a:latin typeface="Franklin Gothic Book" charset="0"/>
              <a:ea typeface="黑体" charset="0"/>
            </a:endParaRPr>
          </a:p>
        </p:txBody>
      </p:sp>
      <p:graphicFrame>
        <p:nvGraphicFramePr>
          <p:cNvPr id="46083" name="对象 1"/>
          <p:cNvGraphicFramePr>
            <a:graphicFrameLocks noChangeAspect="1"/>
          </p:cNvGraphicFramePr>
          <p:nvPr/>
        </p:nvGraphicFramePr>
        <p:xfrm>
          <a:off x="4500563" y="3284538"/>
          <a:ext cx="114300" cy="165100"/>
        </p:xfrm>
        <a:graphic>
          <a:graphicData uri="http://schemas.openxmlformats.org/presentationml/2006/ole">
            <mc:AlternateContent xmlns:mc="http://schemas.openxmlformats.org/markup-compatibility/2006">
              <mc:Choice xmlns:v="urn:schemas-microsoft-com:vml" Requires="v">
                <p:oleObj spid="_x0000_s123921" name="Equation" r:id="rId3" imgW="114300" imgH="165100" progId="Equation.3">
                  <p:embed/>
                </p:oleObj>
              </mc:Choice>
              <mc:Fallback>
                <p:oleObj name="Equation" r:id="rId3" imgW="114300" imgH="165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3284538"/>
                        <a:ext cx="114300" cy="165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46084" name="图片 2"/>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835150" y="5229225"/>
            <a:ext cx="3744913"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5" name="图片 3" descr="be7e75741729ca87cc33312dd1894ad8.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940425" y="5373688"/>
            <a:ext cx="304800"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6" name="图片 4" descr="0b2e7399038905155e2e289df5139acd.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6372225" y="5373688"/>
            <a:ext cx="3937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7" name="图片 5" descr="0b2e7399038905155e2e289df5139acd.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6875463" y="5373688"/>
            <a:ext cx="39370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8" name="图片 6" descr="ee6cc53b4b292eb734c1e907777c7a1f.png"/>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7380288" y="5373688"/>
            <a:ext cx="393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9" name="图片 7" descr="a4b1204c00d8d4acd94ffd1ff7a4f5b5.png"/>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885113" y="5300663"/>
            <a:ext cx="279400"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90" name="图片 9"/>
          <p:cNvPicPr>
            <a:picLocks noChangeAspect="1"/>
          </p:cNvPicPr>
          <p:nvPr/>
        </p:nvPicPr>
        <p:blipFill rotWithShape="1">
          <a:blip r:embed="rId10" cstate="print">
            <a:extLst>
              <a:ext uri="{28A0092B-C50C-407E-A947-70E740481C1C}">
                <a14:useLocalDpi xmlns:a14="http://schemas.microsoft.com/office/drawing/2010/main"/>
              </a:ext>
            </a:extLst>
          </a:blip>
          <a:srcRect l="-1110" r="-998"/>
          <a:stretch/>
        </p:blipFill>
        <p:spPr bwMode="auto">
          <a:xfrm>
            <a:off x="1624013" y="4212629"/>
            <a:ext cx="6176962" cy="944563"/>
          </a:xfrm>
          <a:prstGeom prst="rect">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70127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a:lstStyle/>
          <a:p>
            <a:r>
              <a:rPr lang="zh-CN" altLang="en-US">
                <a:latin typeface="Cambria" charset="0"/>
                <a:ea typeface="黑体" charset="0"/>
              </a:rPr>
              <a:t>组合</a:t>
            </a:r>
            <a:endParaRPr lang="en-US">
              <a:latin typeface="Cambria" charset="0"/>
              <a:ea typeface="黑体" charset="0"/>
            </a:endParaRPr>
          </a:p>
        </p:txBody>
      </p:sp>
      <p:sp>
        <p:nvSpPr>
          <p:cNvPr id="47106" name="内容占位符 2"/>
          <p:cNvSpPr>
            <a:spLocks noGrp="1"/>
          </p:cNvSpPr>
          <p:nvPr>
            <p:ph idx="1"/>
          </p:nvPr>
        </p:nvSpPr>
        <p:spPr/>
        <p:txBody>
          <a:bodyPr/>
          <a:lstStyle/>
          <a:p>
            <a:pPr marL="342900" lvl="1" indent="-342900">
              <a:buClr>
                <a:schemeClr val="tx2"/>
              </a:buClr>
            </a:pPr>
            <a:r>
              <a:rPr lang="en-US" altLang="zh-CN" sz="3200" i="1">
                <a:latin typeface="Calibri" charset="0"/>
                <a:ea typeface="黑体" charset="0"/>
              </a:rPr>
              <a:t>C</a:t>
            </a:r>
            <a:r>
              <a:rPr lang="en-US" altLang="zh-CN" sz="3200">
                <a:latin typeface="Calibri" charset="0"/>
                <a:ea typeface="黑体" charset="0"/>
              </a:rPr>
              <a:t>(</a:t>
            </a:r>
            <a:r>
              <a:rPr lang="en-US" altLang="zh-CN" sz="3200" i="1">
                <a:latin typeface="Calibri" charset="0"/>
                <a:ea typeface="黑体" charset="0"/>
              </a:rPr>
              <a:t>n</a:t>
            </a:r>
            <a:r>
              <a:rPr lang="en-US" altLang="zh-CN" sz="3200">
                <a:latin typeface="Calibri" charset="0"/>
                <a:ea typeface="黑体" charset="0"/>
              </a:rPr>
              <a:t>,</a:t>
            </a:r>
            <a:r>
              <a:rPr lang="en-US" altLang="zh-CN" sz="3200" i="1">
                <a:latin typeface="Calibri" charset="0"/>
                <a:ea typeface="黑体" charset="0"/>
              </a:rPr>
              <a:t>r</a:t>
            </a:r>
            <a:r>
              <a:rPr lang="en-US" altLang="zh-CN" sz="3200">
                <a:latin typeface="Calibri" charset="0"/>
                <a:ea typeface="黑体" charset="0"/>
              </a:rPr>
              <a:t>)=</a:t>
            </a:r>
            <a:r>
              <a:rPr lang="en-US" altLang="zh-CN" sz="3200" i="1">
                <a:latin typeface="Calibri" charset="0"/>
                <a:ea typeface="黑体" charset="0"/>
              </a:rPr>
              <a:t>C</a:t>
            </a:r>
            <a:r>
              <a:rPr lang="en-US" altLang="zh-CN" sz="3200">
                <a:latin typeface="Calibri" charset="0"/>
                <a:ea typeface="黑体" charset="0"/>
              </a:rPr>
              <a:t>(</a:t>
            </a:r>
            <a:r>
              <a:rPr lang="en-US" altLang="zh-CN" sz="3200" i="1">
                <a:latin typeface="Calibri" charset="0"/>
                <a:ea typeface="黑体" charset="0"/>
              </a:rPr>
              <a:t>n</a:t>
            </a:r>
            <a:r>
              <a:rPr lang="en-US" altLang="zh-CN" sz="3200">
                <a:latin typeface="Calibri" charset="0"/>
                <a:ea typeface="黑体" charset="0"/>
              </a:rPr>
              <a:t>,</a:t>
            </a:r>
            <a:r>
              <a:rPr lang="en-US" altLang="zh-CN" sz="3200" i="1">
                <a:latin typeface="Calibri" charset="0"/>
                <a:ea typeface="黑体" charset="0"/>
              </a:rPr>
              <a:t>n-r</a:t>
            </a:r>
            <a:r>
              <a:rPr lang="en-US" altLang="zh-CN" sz="3200">
                <a:latin typeface="Calibri" charset="0"/>
                <a:ea typeface="黑体" charset="0"/>
              </a:rPr>
              <a:t>)</a:t>
            </a:r>
          </a:p>
          <a:p>
            <a:pPr marL="342900" lvl="1" indent="-342900"/>
            <a:r>
              <a:rPr lang="zh-CN" altLang="en-US">
                <a:latin typeface="Franklin Gothic Book" charset="0"/>
                <a:ea typeface="黑体" charset="0"/>
              </a:rPr>
              <a:t>代数运算</a:t>
            </a:r>
            <a:endParaRPr lang="en-US" altLang="zh-CN">
              <a:latin typeface="Franklin Gothic Book" charset="0"/>
              <a:ea typeface="黑体" charset="0"/>
            </a:endParaRPr>
          </a:p>
          <a:p>
            <a:pPr marL="342900" lvl="1" indent="-342900"/>
            <a:r>
              <a:rPr lang="zh-CN" altLang="en-US">
                <a:latin typeface="Franklin Gothic Book" charset="0"/>
                <a:ea typeface="黑体" charset="0"/>
              </a:rPr>
              <a:t>组合证明：寻找双射法；同一问题不同计数法</a:t>
            </a:r>
            <a:r>
              <a:rPr lang="en-US" altLang="zh-CN">
                <a:latin typeface="Franklin Gothic Book" charset="0"/>
                <a:ea typeface="黑体" charset="0"/>
              </a:rPr>
              <a:t> </a:t>
            </a:r>
            <a:endParaRPr lang="zh-CN" altLang="en-US">
              <a:latin typeface="Franklin Gothic Book" charset="0"/>
              <a:ea typeface="黑体" charset="0"/>
            </a:endParaRPr>
          </a:p>
          <a:p>
            <a:endParaRPr lang="en-US">
              <a:latin typeface="Calibri" charset="0"/>
              <a:ea typeface="黑体" charset="0"/>
            </a:endParaRPr>
          </a:p>
        </p:txBody>
      </p:sp>
    </p:spTree>
    <p:extLst>
      <p:ext uri="{BB962C8B-B14F-4D97-AF65-F5344CB8AC3E}">
        <p14:creationId xmlns:p14="http://schemas.microsoft.com/office/powerpoint/2010/main" val="1396144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zh-CN" altLang="en-US">
                <a:latin typeface="Franklin Gothic Medium" charset="0"/>
                <a:ea typeface="黑体" charset="0"/>
              </a:rPr>
              <a:t>例</a:t>
            </a:r>
            <a:r>
              <a:rPr lang="en-US" altLang="zh-CN">
                <a:latin typeface="Franklin Gothic Medium" charset="0"/>
                <a:ea typeface="黑体" charset="0"/>
              </a:rPr>
              <a:t>:</a:t>
            </a:r>
          </a:p>
        </p:txBody>
      </p:sp>
      <p:sp>
        <p:nvSpPr>
          <p:cNvPr id="98307" name="Rectangle 3"/>
          <p:cNvSpPr>
            <a:spLocks noGrp="1" noChangeArrowheads="1"/>
          </p:cNvSpPr>
          <p:nvPr>
            <p:ph idx="1"/>
          </p:nvPr>
        </p:nvSpPr>
        <p:spPr/>
        <p:txBody>
          <a:bodyPr/>
          <a:lstStyle/>
          <a:p>
            <a:pPr>
              <a:lnSpc>
                <a:spcPct val="90000"/>
              </a:lnSpc>
            </a:pPr>
            <a:r>
              <a:rPr lang="zh-CN" altLang="en-US" sz="2800">
                <a:latin typeface="Franklin Gothic Book" charset="0"/>
                <a:ea typeface="黑体" charset="0"/>
              </a:rPr>
              <a:t>从</a:t>
            </a:r>
            <a:r>
              <a:rPr lang="en-US" altLang="zh-CN" sz="2800">
                <a:latin typeface="Franklin Gothic Book" charset="0"/>
                <a:ea typeface="黑体" charset="0"/>
              </a:rPr>
              <a:t>52</a:t>
            </a:r>
            <a:r>
              <a:rPr lang="zh-CN" altLang="en-US" sz="2800">
                <a:latin typeface="Franklin Gothic Book" charset="0"/>
                <a:ea typeface="黑体" charset="0"/>
              </a:rPr>
              <a:t>张扑克牌中发</a:t>
            </a:r>
            <a:r>
              <a:rPr lang="en-US" altLang="zh-CN" sz="2800">
                <a:latin typeface="Franklin Gothic Book" charset="0"/>
                <a:ea typeface="黑体" charset="0"/>
              </a:rPr>
              <a:t>5</a:t>
            </a:r>
            <a:r>
              <a:rPr lang="zh-CN" altLang="en-US" sz="2800">
                <a:latin typeface="Franklin Gothic Book" charset="0"/>
                <a:ea typeface="黑体" charset="0"/>
              </a:rPr>
              <a:t>张牌，如果不考虑发牌次序，共有多少种牌型？</a:t>
            </a:r>
            <a:endParaRPr lang="en-US" altLang="zh-CN" sz="2800">
              <a:latin typeface="Franklin Gothic Book" charset="0"/>
              <a:ea typeface="黑体" charset="0"/>
            </a:endParaRPr>
          </a:p>
          <a:p>
            <a:pPr>
              <a:lnSpc>
                <a:spcPct val="90000"/>
              </a:lnSpc>
            </a:pPr>
            <a:r>
              <a:rPr lang="zh-CN" altLang="en-US" sz="2800">
                <a:latin typeface="Franklin Gothic Book" charset="0"/>
                <a:ea typeface="黑体" charset="0"/>
              </a:rPr>
              <a:t>从</a:t>
            </a:r>
            <a:r>
              <a:rPr lang="en-US" altLang="zh-CN" sz="2800">
                <a:latin typeface="Franklin Gothic Book" charset="0"/>
                <a:ea typeface="黑体" charset="0"/>
              </a:rPr>
              <a:t>52</a:t>
            </a:r>
            <a:r>
              <a:rPr lang="zh-CN" altLang="en-US" sz="2800">
                <a:latin typeface="Franklin Gothic Book" charset="0"/>
                <a:ea typeface="黑体" charset="0"/>
              </a:rPr>
              <a:t>张扑克牌中发</a:t>
            </a:r>
            <a:r>
              <a:rPr lang="en-US" altLang="zh-CN" sz="2800">
                <a:latin typeface="Franklin Gothic Book" charset="0"/>
                <a:ea typeface="黑体" charset="0"/>
              </a:rPr>
              <a:t>47</a:t>
            </a:r>
            <a:r>
              <a:rPr lang="zh-CN" altLang="en-US" sz="2800">
                <a:latin typeface="Franklin Gothic Book" charset="0"/>
                <a:ea typeface="黑体" charset="0"/>
              </a:rPr>
              <a:t>张牌，如果从大到小排好，共有多少种牌型？</a:t>
            </a:r>
            <a:endParaRPr lang="en-US" altLang="zh-CN" sz="2800">
              <a:latin typeface="Franklin Gothic Book" charset="0"/>
              <a:ea typeface="黑体" charset="0"/>
            </a:endParaRPr>
          </a:p>
          <a:p>
            <a:pPr>
              <a:lnSpc>
                <a:spcPct val="90000"/>
              </a:lnSpc>
            </a:pPr>
            <a:r>
              <a:rPr lang="zh-CN" altLang="en-US" sz="2800">
                <a:latin typeface="Franklin Gothic Book" charset="0"/>
                <a:ea typeface="黑体" charset="0"/>
              </a:rPr>
              <a:t>从</a:t>
            </a:r>
            <a:r>
              <a:rPr lang="en-US" altLang="zh-CN" sz="2800">
                <a:latin typeface="Franklin Gothic Book" charset="0"/>
                <a:ea typeface="黑体" charset="0"/>
              </a:rPr>
              <a:t>5</a:t>
            </a:r>
            <a:r>
              <a:rPr lang="zh-CN" altLang="en-US" sz="2800">
                <a:latin typeface="Franklin Gothic Book" charset="0"/>
                <a:ea typeface="黑体" charset="0"/>
              </a:rPr>
              <a:t>个妇女和</a:t>
            </a:r>
            <a:r>
              <a:rPr lang="en-US" altLang="zh-CN" sz="2800">
                <a:latin typeface="Franklin Gothic Book" charset="0"/>
                <a:ea typeface="黑体" charset="0"/>
              </a:rPr>
              <a:t>15</a:t>
            </a:r>
            <a:r>
              <a:rPr lang="zh-CN" altLang="en-US" sz="2800">
                <a:latin typeface="Franklin Gothic Book" charset="0"/>
                <a:ea typeface="黑体" charset="0"/>
              </a:rPr>
              <a:t>个男性中选出一个包含</a:t>
            </a:r>
            <a:r>
              <a:rPr lang="en-US" altLang="zh-CN" sz="2800">
                <a:latin typeface="Franklin Gothic Book" charset="0"/>
                <a:ea typeface="黑体" charset="0"/>
              </a:rPr>
              <a:t>2</a:t>
            </a:r>
            <a:r>
              <a:rPr lang="zh-CN" altLang="en-US" sz="2800">
                <a:latin typeface="Franklin Gothic Book" charset="0"/>
                <a:ea typeface="黑体" charset="0"/>
              </a:rPr>
              <a:t>名妇女的</a:t>
            </a:r>
            <a:r>
              <a:rPr lang="en-US" altLang="zh-CN" sz="2800">
                <a:latin typeface="Franklin Gothic Book" charset="0"/>
                <a:ea typeface="黑体" charset="0"/>
              </a:rPr>
              <a:t>5</a:t>
            </a:r>
            <a:r>
              <a:rPr lang="zh-CN" altLang="en-US" sz="2800">
                <a:latin typeface="Franklin Gothic Book" charset="0"/>
                <a:ea typeface="黑体" charset="0"/>
              </a:rPr>
              <a:t>人委员会，有多少种可能？</a:t>
            </a:r>
            <a:endParaRPr lang="en-US" altLang="zh-CN" sz="2800">
              <a:latin typeface="Franklin Gothic Book" charset="0"/>
              <a:ea typeface="黑体" charset="0"/>
            </a:endParaRPr>
          </a:p>
          <a:p>
            <a:pPr>
              <a:lnSpc>
                <a:spcPct val="90000"/>
              </a:lnSpc>
            </a:pPr>
            <a:r>
              <a:rPr lang="zh-CN" altLang="en-US" sz="2800">
                <a:latin typeface="Franklin Gothic Book" charset="0"/>
                <a:ea typeface="黑体" charset="0"/>
              </a:rPr>
              <a:t>从</a:t>
            </a:r>
            <a:r>
              <a:rPr lang="en-US" altLang="zh-CN" sz="2800">
                <a:latin typeface="Franklin Gothic Book" charset="0"/>
                <a:ea typeface="黑体" charset="0"/>
              </a:rPr>
              <a:t>5</a:t>
            </a:r>
            <a:r>
              <a:rPr lang="zh-CN" altLang="en-US" sz="2800">
                <a:latin typeface="Franklin Gothic Book" charset="0"/>
                <a:ea typeface="黑体" charset="0"/>
              </a:rPr>
              <a:t>个妇女和</a:t>
            </a:r>
            <a:r>
              <a:rPr lang="en-US" altLang="zh-CN" sz="2800">
                <a:latin typeface="Franklin Gothic Book" charset="0"/>
                <a:ea typeface="黑体" charset="0"/>
              </a:rPr>
              <a:t>15</a:t>
            </a:r>
            <a:r>
              <a:rPr lang="zh-CN" altLang="en-US" sz="2800">
                <a:latin typeface="Franklin Gothic Book" charset="0"/>
                <a:ea typeface="黑体" charset="0"/>
              </a:rPr>
              <a:t>个男性中选出一个至少包含</a:t>
            </a:r>
            <a:r>
              <a:rPr lang="en-US" altLang="zh-CN" sz="2800">
                <a:latin typeface="Franklin Gothic Book" charset="0"/>
                <a:ea typeface="黑体" charset="0"/>
              </a:rPr>
              <a:t>2</a:t>
            </a:r>
            <a:r>
              <a:rPr lang="zh-CN" altLang="en-US" sz="2800">
                <a:latin typeface="Franklin Gothic Book" charset="0"/>
                <a:ea typeface="黑体" charset="0"/>
              </a:rPr>
              <a:t>名妇女的</a:t>
            </a:r>
            <a:r>
              <a:rPr lang="en-US" altLang="zh-CN" sz="2800">
                <a:latin typeface="Franklin Gothic Book" charset="0"/>
                <a:ea typeface="黑体" charset="0"/>
              </a:rPr>
              <a:t>5</a:t>
            </a:r>
            <a:r>
              <a:rPr lang="zh-CN" altLang="en-US" sz="2800">
                <a:latin typeface="Franklin Gothic Book" charset="0"/>
                <a:ea typeface="黑体" charset="0"/>
              </a:rPr>
              <a:t>人委员会，有多少种可能？</a:t>
            </a:r>
            <a:endParaRPr lang="en-US" altLang="zh-CN" sz="2800">
              <a:latin typeface="Franklin Gothic Book" charset="0"/>
              <a:ea typeface="黑体" charset="0"/>
            </a:endParaRPr>
          </a:p>
          <a:p>
            <a:pPr>
              <a:lnSpc>
                <a:spcPct val="90000"/>
              </a:lnSpc>
            </a:pPr>
            <a:r>
              <a:rPr lang="zh-CN" altLang="en-US" sz="2800">
                <a:latin typeface="Franklin Gothic Book" charset="0"/>
                <a:ea typeface="黑体" charset="0"/>
              </a:rPr>
              <a:t>长度为</a:t>
            </a:r>
            <a:r>
              <a:rPr lang="en-US" altLang="zh-CN" sz="2800">
                <a:latin typeface="Franklin Gothic Book" charset="0"/>
                <a:ea typeface="黑体" charset="0"/>
              </a:rPr>
              <a:t>n</a:t>
            </a:r>
            <a:r>
              <a:rPr lang="zh-CN" altLang="en-US" sz="2800">
                <a:latin typeface="Franklin Gothic Book" charset="0"/>
                <a:ea typeface="黑体" charset="0"/>
              </a:rPr>
              <a:t>的</a:t>
            </a:r>
            <a:r>
              <a:rPr lang="en-US" altLang="zh-CN" sz="2800">
                <a:latin typeface="Franklin Gothic Book" charset="0"/>
                <a:ea typeface="黑体" charset="0"/>
              </a:rPr>
              <a:t>01</a:t>
            </a:r>
            <a:r>
              <a:rPr lang="zh-CN" altLang="en-US" sz="2800">
                <a:latin typeface="Franklin Gothic Book" charset="0"/>
                <a:ea typeface="黑体" charset="0"/>
              </a:rPr>
              <a:t>位串中，有多少个串恰好包含</a:t>
            </a:r>
            <a:r>
              <a:rPr lang="en-US" altLang="zh-CN" sz="2800">
                <a:latin typeface="Franklin Gothic Book" charset="0"/>
                <a:ea typeface="黑体" charset="0"/>
              </a:rPr>
              <a:t>r</a:t>
            </a:r>
            <a:r>
              <a:rPr lang="zh-CN" altLang="en-US" sz="2800">
                <a:latin typeface="Franklin Gothic Book" charset="0"/>
                <a:ea typeface="黑体" charset="0"/>
              </a:rPr>
              <a:t>个</a:t>
            </a:r>
            <a:r>
              <a:rPr lang="en-US" altLang="zh-CN" sz="2800">
                <a:latin typeface="Franklin Gothic Book" charset="0"/>
                <a:ea typeface="黑体" charset="0"/>
              </a:rPr>
              <a:t>1</a:t>
            </a:r>
            <a:r>
              <a:rPr lang="zh-CN" altLang="en-US" sz="2800">
                <a:latin typeface="Franklin Gothic Book" charset="0"/>
                <a:ea typeface="黑体" charset="0"/>
              </a:rPr>
              <a:t>？</a:t>
            </a:r>
          </a:p>
        </p:txBody>
      </p:sp>
    </p:spTree>
    <p:extLst>
      <p:ext uri="{BB962C8B-B14F-4D97-AF65-F5344CB8AC3E}">
        <p14:creationId xmlns:p14="http://schemas.microsoft.com/office/powerpoint/2010/main" val="665906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3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p:txBody>
          <a:bodyPr/>
          <a:lstStyle/>
          <a:p>
            <a:r>
              <a:rPr lang="en-US">
                <a:latin typeface="Cambria" charset="0"/>
                <a:ea typeface="黑体" charset="0"/>
              </a:rPr>
              <a:t>组合与二项式的系数</a:t>
            </a:r>
          </a:p>
        </p:txBody>
      </p:sp>
      <p:sp>
        <p:nvSpPr>
          <p:cNvPr id="50178" name="内容占位符 2"/>
          <p:cNvSpPr>
            <a:spLocks noGrp="1"/>
          </p:cNvSpPr>
          <p:nvPr>
            <p:ph idx="1"/>
          </p:nvPr>
        </p:nvSpPr>
        <p:spPr/>
        <p:txBody>
          <a:bodyPr/>
          <a:lstStyle/>
          <a:p>
            <a:r>
              <a:rPr lang="en-US">
                <a:latin typeface="Calibri" charset="0"/>
                <a:ea typeface="黑体" charset="0"/>
              </a:rPr>
              <a:t>x+y = x + y				   1  1</a:t>
            </a:r>
          </a:p>
          <a:p>
            <a:r>
              <a:rPr lang="en-US">
                <a:latin typeface="Calibri" charset="0"/>
                <a:ea typeface="黑体" charset="0"/>
              </a:rPr>
              <a:t>(x+y)</a:t>
            </a:r>
            <a:r>
              <a:rPr lang="en-US" baseline="30000">
                <a:latin typeface="Calibri" charset="0"/>
                <a:ea typeface="黑体" charset="0"/>
              </a:rPr>
              <a:t>2</a:t>
            </a:r>
            <a:r>
              <a:rPr lang="en-US">
                <a:latin typeface="Calibri" charset="0"/>
                <a:ea typeface="黑体" charset="0"/>
              </a:rPr>
              <a:t>=1x</a:t>
            </a:r>
            <a:r>
              <a:rPr lang="en-US" baseline="30000">
                <a:latin typeface="Calibri" charset="0"/>
                <a:ea typeface="黑体" charset="0"/>
              </a:rPr>
              <a:t>2</a:t>
            </a:r>
            <a:r>
              <a:rPr lang="en-US">
                <a:latin typeface="Calibri" charset="0"/>
                <a:ea typeface="黑体" charset="0"/>
              </a:rPr>
              <a:t>+2xy+1y</a:t>
            </a:r>
            <a:r>
              <a:rPr lang="en-US" baseline="30000">
                <a:latin typeface="Calibri" charset="0"/>
                <a:ea typeface="黑体" charset="0"/>
              </a:rPr>
              <a:t>2			  </a:t>
            </a:r>
            <a:r>
              <a:rPr lang="en-US">
                <a:latin typeface="Calibri" charset="0"/>
                <a:ea typeface="黑体" charset="0"/>
              </a:rPr>
              <a:t>1  2  1</a:t>
            </a:r>
          </a:p>
          <a:p>
            <a:r>
              <a:rPr lang="en-US" altLang="zh-CN">
                <a:latin typeface="Calibri" charset="0"/>
                <a:ea typeface="黑体" charset="0"/>
              </a:rPr>
              <a:t>(x+y)</a:t>
            </a:r>
            <a:r>
              <a:rPr lang="en-US" altLang="zh-CN" baseline="30000">
                <a:latin typeface="Calibri" charset="0"/>
                <a:ea typeface="黑体" charset="0"/>
              </a:rPr>
              <a:t>3</a:t>
            </a:r>
            <a:r>
              <a:rPr lang="en-US" altLang="zh-CN">
                <a:latin typeface="Calibri" charset="0"/>
                <a:ea typeface="黑体" charset="0"/>
              </a:rPr>
              <a:t>=1x</a:t>
            </a:r>
            <a:r>
              <a:rPr lang="en-US" altLang="zh-CN" baseline="30000">
                <a:latin typeface="Calibri" charset="0"/>
                <a:ea typeface="黑体" charset="0"/>
              </a:rPr>
              <a:t>3</a:t>
            </a:r>
            <a:r>
              <a:rPr lang="en-US" altLang="zh-CN">
                <a:latin typeface="Calibri" charset="0"/>
                <a:ea typeface="黑体" charset="0"/>
              </a:rPr>
              <a:t>+3x</a:t>
            </a:r>
            <a:r>
              <a:rPr lang="en-US" altLang="zh-CN" baseline="30000">
                <a:latin typeface="Calibri" charset="0"/>
                <a:ea typeface="黑体" charset="0"/>
              </a:rPr>
              <a:t>2</a:t>
            </a:r>
            <a:r>
              <a:rPr lang="en-US" altLang="zh-CN">
                <a:latin typeface="Calibri" charset="0"/>
                <a:ea typeface="黑体" charset="0"/>
              </a:rPr>
              <a:t>y+3xy</a:t>
            </a:r>
            <a:r>
              <a:rPr lang="en-US" altLang="zh-CN" baseline="30000">
                <a:latin typeface="Calibri" charset="0"/>
                <a:ea typeface="黑体" charset="0"/>
              </a:rPr>
              <a:t>2</a:t>
            </a:r>
            <a:r>
              <a:rPr lang="en-US" altLang="zh-CN">
                <a:latin typeface="Calibri" charset="0"/>
                <a:ea typeface="黑体" charset="0"/>
              </a:rPr>
              <a:t>+1y</a:t>
            </a:r>
            <a:r>
              <a:rPr lang="en-US" altLang="zh-CN" baseline="30000">
                <a:latin typeface="Calibri" charset="0"/>
                <a:ea typeface="黑体" charset="0"/>
              </a:rPr>
              <a:t>3</a:t>
            </a:r>
            <a:r>
              <a:rPr lang="en-US" altLang="zh-CN">
                <a:latin typeface="Calibri" charset="0"/>
                <a:ea typeface="黑体" charset="0"/>
              </a:rPr>
              <a:t>	          1, 3, 3, 1 </a:t>
            </a:r>
            <a:r>
              <a:rPr lang="en-US" baseline="30000">
                <a:latin typeface="Calibri" charset="0"/>
                <a:ea typeface="黑体" charset="0"/>
              </a:rPr>
              <a:t>	</a:t>
            </a:r>
          </a:p>
          <a:p>
            <a:r>
              <a:rPr lang="en-US" altLang="zh-CN">
                <a:latin typeface="Calibri" charset="0"/>
                <a:ea typeface="黑体" charset="0"/>
              </a:rPr>
              <a:t>(x+y)</a:t>
            </a:r>
            <a:r>
              <a:rPr lang="en-US" altLang="zh-CN" baseline="30000">
                <a:latin typeface="Calibri" charset="0"/>
                <a:ea typeface="黑体" charset="0"/>
              </a:rPr>
              <a:t>4</a:t>
            </a:r>
            <a:r>
              <a:rPr lang="en-US" altLang="zh-CN">
                <a:latin typeface="Calibri" charset="0"/>
                <a:ea typeface="黑体" charset="0"/>
              </a:rPr>
              <a:t>=?</a:t>
            </a:r>
            <a:endParaRPr lang="en-US">
              <a:latin typeface="Calibri" charset="0"/>
              <a:ea typeface="黑体" charset="0"/>
            </a:endParaRPr>
          </a:p>
        </p:txBody>
      </p:sp>
      <p:pic>
        <p:nvPicPr>
          <p:cNvPr id="4" name="图片 3"/>
          <p:cNvPicPr>
            <a:picLocks noChangeAspect="1"/>
          </p:cNvPicPr>
          <p:nvPr/>
        </p:nvPicPr>
        <p:blipFill>
          <a:blip r:embed="rId2"/>
          <a:stretch>
            <a:fillRect/>
          </a:stretch>
        </p:blipFill>
        <p:spPr>
          <a:xfrm>
            <a:off x="107950" y="4365625"/>
            <a:ext cx="8928100" cy="1079500"/>
          </a:xfrm>
          <a:prstGeom prst="rect">
            <a:avLst/>
          </a:prstGeom>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489196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3"/>
          <p:cNvSpPr>
            <a:spLocks noGrp="1"/>
          </p:cNvSpPr>
          <p:nvPr>
            <p:ph type="title"/>
          </p:nvPr>
        </p:nvSpPr>
        <p:spPr/>
        <p:txBody>
          <a:bodyPr/>
          <a:lstStyle/>
          <a:p>
            <a:r>
              <a:rPr lang="zh-CN" altLang="en-US">
                <a:latin typeface="Cambria" charset="0"/>
                <a:ea typeface="黑体" charset="0"/>
              </a:rPr>
              <a:t>二项式定理推论</a:t>
            </a:r>
            <a:r>
              <a:rPr lang="en-US" altLang="zh-CN">
                <a:latin typeface="Cambria" charset="0"/>
                <a:ea typeface="黑体" charset="0"/>
              </a:rPr>
              <a:t> 1</a:t>
            </a:r>
            <a:endParaRPr lang="en-US">
              <a:latin typeface="Cambria" charset="0"/>
              <a:ea typeface="黑体" charset="0"/>
            </a:endParaRPr>
          </a:p>
        </p:txBody>
      </p:sp>
      <p:pic>
        <p:nvPicPr>
          <p:cNvPr id="51202" name="图片 4"/>
          <p:cNvPicPr>
            <a:picLocks noChangeAspect="1"/>
          </p:cNvPicPr>
          <p:nvPr/>
        </p:nvPicPr>
        <p:blipFill>
          <a:blip r:embed="rId2" cstate="print">
            <a:extLst>
              <a:ext uri="{28A0092B-C50C-407E-A947-70E740481C1C}">
                <a14:useLocalDpi xmlns:a14="http://schemas.microsoft.com/office/drawing/2010/main"/>
              </a:ext>
            </a:extLst>
          </a:blip>
          <a:srcRect l="931" t="4298" r="20370" b="2393"/>
          <a:stretch>
            <a:fillRect/>
          </a:stretch>
        </p:blipFill>
        <p:spPr bwMode="auto">
          <a:xfrm>
            <a:off x="525463" y="1773238"/>
            <a:ext cx="8223250" cy="417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矩形标注 5"/>
          <p:cNvSpPr/>
          <p:nvPr/>
        </p:nvSpPr>
        <p:spPr bwMode="auto">
          <a:xfrm>
            <a:off x="2843213" y="3789363"/>
            <a:ext cx="3889375" cy="1943100"/>
          </a:xfrm>
          <a:prstGeom prst="wedgeRectCallout">
            <a:avLst>
              <a:gd name="adj1" fmla="val -49169"/>
              <a:gd name="adj2" fmla="val -86874"/>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endParaRPr lang="en-US" altLang="zh-CN" sz="2800">
              <a:latin typeface="黑体" charset="0"/>
              <a:ea typeface="黑体" charset="0"/>
              <a:cs typeface="黑体" charset="0"/>
            </a:endParaRPr>
          </a:p>
          <a:p>
            <a:r>
              <a:rPr lang="zh-CN" altLang="en-US" sz="2800">
                <a:latin typeface="黑体" charset="0"/>
                <a:ea typeface="黑体" charset="0"/>
                <a:cs typeface="黑体" charset="0"/>
              </a:rPr>
              <a:t>如何用组合计数的办法</a:t>
            </a:r>
            <a:endParaRPr lang="en-US" altLang="zh-CN" sz="2800">
              <a:latin typeface="黑体" charset="0"/>
              <a:ea typeface="黑体" charset="0"/>
              <a:cs typeface="黑体" charset="0"/>
            </a:endParaRPr>
          </a:p>
          <a:p>
            <a:r>
              <a:rPr lang="zh-CN" altLang="en-US" sz="2800">
                <a:latin typeface="黑体" charset="0"/>
                <a:ea typeface="黑体" charset="0"/>
                <a:cs typeface="黑体" charset="0"/>
              </a:rPr>
              <a:t>直接证明这个结论？</a:t>
            </a:r>
            <a:endParaRPr lang="en-US" sz="2800"/>
          </a:p>
        </p:txBody>
      </p:sp>
    </p:spTree>
    <p:extLst>
      <p:ext uri="{BB962C8B-B14F-4D97-AF65-F5344CB8AC3E}">
        <p14:creationId xmlns:p14="http://schemas.microsoft.com/office/powerpoint/2010/main" val="291702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lstStyle/>
          <a:p>
            <a:r>
              <a:rPr lang="zh-CN" altLang="en-US">
                <a:latin typeface="Cambria" charset="0"/>
                <a:ea typeface="黑体" charset="0"/>
              </a:rPr>
              <a:t>二项式定理推论</a:t>
            </a:r>
            <a:r>
              <a:rPr lang="en-US" altLang="zh-CN">
                <a:latin typeface="Cambria" charset="0"/>
                <a:ea typeface="黑体" charset="0"/>
              </a:rPr>
              <a:t> 2</a:t>
            </a:r>
            <a:endParaRPr lang="en-US">
              <a:latin typeface="Cambria" charset="0"/>
              <a:ea typeface="黑体" charset="0"/>
            </a:endParaRPr>
          </a:p>
        </p:txBody>
      </p:sp>
      <p:pic>
        <p:nvPicPr>
          <p:cNvPr id="52226" name="图片 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39750" y="1700213"/>
            <a:ext cx="7993063"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0338" y="5805488"/>
            <a:ext cx="5548312"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文本框 4"/>
          <p:cNvSpPr txBox="1"/>
          <p:nvPr/>
        </p:nvSpPr>
        <p:spPr>
          <a:xfrm>
            <a:off x="1547813" y="6092825"/>
            <a:ext cx="1108075" cy="461963"/>
          </a:xfrm>
          <a:prstGeom prst="rect">
            <a:avLst/>
          </a:prstGeom>
          <a:noFill/>
        </p:spPr>
        <p:txBody>
          <a:bodyPr wrap="none">
            <a:spAutoFit/>
          </a:bodyPr>
          <a:lstStyle/>
          <a:p>
            <a:pPr>
              <a:defRPr/>
            </a:pPr>
            <a:r>
              <a:rPr lang="zh-CN" altLang="en-US" sz="2400" dirty="0">
                <a:latin typeface="+mj-ea"/>
                <a:ea typeface="+mj-ea"/>
              </a:rPr>
              <a:t>这就是</a:t>
            </a:r>
            <a:endParaRPr lang="en-US" sz="2400" dirty="0">
              <a:latin typeface="+mj-ea"/>
              <a:ea typeface="+mj-ea"/>
            </a:endParaRPr>
          </a:p>
        </p:txBody>
      </p:sp>
    </p:spTree>
    <p:extLst>
      <p:ext uri="{BB962C8B-B14F-4D97-AF65-F5344CB8AC3E}">
        <p14:creationId xmlns:p14="http://schemas.microsoft.com/office/powerpoint/2010/main" val="3327758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p:txBody>
          <a:bodyPr/>
          <a:lstStyle/>
          <a:p>
            <a:r>
              <a:rPr lang="zh-CN" altLang="en-US">
                <a:latin typeface="Cambria" charset="0"/>
                <a:ea typeface="黑体" charset="0"/>
              </a:rPr>
              <a:t>二项式定理推论</a:t>
            </a:r>
            <a:r>
              <a:rPr lang="en-US" altLang="zh-CN">
                <a:latin typeface="Cambria" charset="0"/>
                <a:ea typeface="黑体" charset="0"/>
              </a:rPr>
              <a:t> 3</a:t>
            </a:r>
            <a:endParaRPr lang="en-US">
              <a:latin typeface="Cambria" charset="0"/>
              <a:ea typeface="黑体" charset="0"/>
            </a:endParaRPr>
          </a:p>
        </p:txBody>
      </p:sp>
      <p:pic>
        <p:nvPicPr>
          <p:cNvPr id="53250" name="图片 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90675" y="1844675"/>
            <a:ext cx="5229225" cy="223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1" name="图片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71550" y="4365625"/>
            <a:ext cx="7059613" cy="158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842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title"/>
          </p:nvPr>
        </p:nvSpPr>
        <p:spPr/>
        <p:txBody>
          <a:bodyPr/>
          <a:lstStyle/>
          <a:p>
            <a:pPr eaLnBrk="1" hangingPunct="1"/>
            <a:r>
              <a:rPr lang="zh-CN" altLang="en-US">
                <a:latin typeface="Arial" charset="0"/>
                <a:ea typeface="黑体" charset="0"/>
              </a:rPr>
              <a:t>集合用于分类</a:t>
            </a:r>
          </a:p>
        </p:txBody>
      </p:sp>
      <p:sp>
        <p:nvSpPr>
          <p:cNvPr id="49154" name="Oval 5"/>
          <p:cNvSpPr>
            <a:spLocks noChangeArrowheads="1"/>
          </p:cNvSpPr>
          <p:nvPr/>
        </p:nvSpPr>
        <p:spPr bwMode="auto">
          <a:xfrm>
            <a:off x="1042988" y="2276475"/>
            <a:ext cx="2016125" cy="2016125"/>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49155" name="Oval 6"/>
          <p:cNvSpPr>
            <a:spLocks noChangeArrowheads="1"/>
          </p:cNvSpPr>
          <p:nvPr/>
        </p:nvSpPr>
        <p:spPr bwMode="auto">
          <a:xfrm>
            <a:off x="2122488" y="2276475"/>
            <a:ext cx="2016125" cy="2016125"/>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49156" name="Rectangle 7"/>
          <p:cNvSpPr>
            <a:spLocks noChangeArrowheads="1"/>
          </p:cNvSpPr>
          <p:nvPr/>
        </p:nvSpPr>
        <p:spPr bwMode="auto">
          <a:xfrm>
            <a:off x="538163" y="1916113"/>
            <a:ext cx="4176712" cy="27368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49157" name="Line 8"/>
          <p:cNvSpPr>
            <a:spLocks noChangeShapeType="1"/>
          </p:cNvSpPr>
          <p:nvPr/>
        </p:nvSpPr>
        <p:spPr bwMode="auto">
          <a:xfrm flipH="1">
            <a:off x="1763713" y="3573463"/>
            <a:ext cx="792162" cy="165576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49158" name="Text Box 9"/>
          <p:cNvSpPr txBox="1">
            <a:spLocks noChangeArrowheads="1"/>
          </p:cNvSpPr>
          <p:nvPr/>
        </p:nvSpPr>
        <p:spPr bwMode="auto">
          <a:xfrm>
            <a:off x="755650" y="5300663"/>
            <a:ext cx="40322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1800">
                <a:ea typeface="黑体" charset="0"/>
                <a:cs typeface="黑体" charset="0"/>
              </a:rPr>
              <a:t>既学英语，又学法语的同学</a:t>
            </a:r>
          </a:p>
        </p:txBody>
      </p:sp>
      <p:sp>
        <p:nvSpPr>
          <p:cNvPr id="49159" name="Text Box 10"/>
          <p:cNvSpPr txBox="1">
            <a:spLocks noChangeArrowheads="1"/>
          </p:cNvSpPr>
          <p:nvPr/>
        </p:nvSpPr>
        <p:spPr bwMode="auto">
          <a:xfrm>
            <a:off x="1187450" y="2636838"/>
            <a:ext cx="36036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a:ea typeface="黑体" charset="0"/>
                <a:cs typeface="黑体" charset="0"/>
              </a:rPr>
              <a:t>E</a:t>
            </a:r>
          </a:p>
        </p:txBody>
      </p:sp>
      <p:sp>
        <p:nvSpPr>
          <p:cNvPr id="49160" name="Text Box 11"/>
          <p:cNvSpPr txBox="1">
            <a:spLocks noChangeArrowheads="1"/>
          </p:cNvSpPr>
          <p:nvPr/>
        </p:nvSpPr>
        <p:spPr bwMode="auto">
          <a:xfrm>
            <a:off x="3635375" y="2636838"/>
            <a:ext cx="431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a:ea typeface="黑体" charset="0"/>
                <a:cs typeface="黑体" charset="0"/>
              </a:rPr>
              <a:t>F</a:t>
            </a:r>
          </a:p>
        </p:txBody>
      </p:sp>
      <p:sp>
        <p:nvSpPr>
          <p:cNvPr id="49161" name="Text Box 12"/>
          <p:cNvSpPr txBox="1">
            <a:spLocks noChangeArrowheads="1"/>
          </p:cNvSpPr>
          <p:nvPr/>
        </p:nvSpPr>
        <p:spPr bwMode="auto">
          <a:xfrm>
            <a:off x="2282825" y="3141663"/>
            <a:ext cx="79216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a:ea typeface="黑体" charset="0"/>
                <a:cs typeface="黑体" charset="0"/>
              </a:rPr>
              <a:t>E</a:t>
            </a:r>
            <a:r>
              <a:rPr kumimoji="0" lang="en-US" altLang="zh-CN" sz="1800">
                <a:ea typeface="黑体" charset="0"/>
                <a:cs typeface="黑体" charset="0"/>
                <a:sym typeface="Symbol" charset="0"/>
              </a:rPr>
              <a:t>F</a:t>
            </a:r>
          </a:p>
        </p:txBody>
      </p:sp>
      <p:sp>
        <p:nvSpPr>
          <p:cNvPr id="49162" name="Text Box 13"/>
          <p:cNvSpPr txBox="1">
            <a:spLocks noChangeArrowheads="1"/>
          </p:cNvSpPr>
          <p:nvPr/>
        </p:nvSpPr>
        <p:spPr bwMode="auto">
          <a:xfrm>
            <a:off x="5292725" y="1916113"/>
            <a:ext cx="3167063" cy="161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2000">
                <a:ea typeface="黑体" charset="0"/>
                <a:cs typeface="黑体" charset="0"/>
              </a:rPr>
              <a:t>将属于某个集合的元素理解为“具有某种性质”的对象，则属于该集合的补集的元素则是“不具有某种性质”的对象。</a:t>
            </a:r>
          </a:p>
        </p:txBody>
      </p:sp>
      <p:sp>
        <p:nvSpPr>
          <p:cNvPr id="49163" name="Text Box 14"/>
          <p:cNvSpPr txBox="1">
            <a:spLocks noChangeArrowheads="1"/>
          </p:cNvSpPr>
          <p:nvPr/>
        </p:nvSpPr>
        <p:spPr bwMode="auto">
          <a:xfrm>
            <a:off x="5219700" y="3860800"/>
            <a:ext cx="3529013" cy="253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2000">
                <a:ea typeface="黑体" charset="0"/>
                <a:cs typeface="黑体" charset="0"/>
              </a:rPr>
              <a:t>例如：</a:t>
            </a:r>
          </a:p>
          <a:p>
            <a:pPr eaLnBrk="1" hangingPunct="1">
              <a:spcBef>
                <a:spcPct val="50000"/>
              </a:spcBef>
            </a:pPr>
            <a:r>
              <a:rPr kumimoji="0" lang="zh-CN" altLang="en-US" sz="2000">
                <a:ea typeface="黑体" charset="0"/>
                <a:cs typeface="黑体" charset="0"/>
              </a:rPr>
              <a:t>将全班同学的集合视为全集。</a:t>
            </a:r>
          </a:p>
          <a:p>
            <a:pPr eaLnBrk="1" hangingPunct="1">
              <a:spcBef>
                <a:spcPct val="50000"/>
              </a:spcBef>
            </a:pPr>
            <a:r>
              <a:rPr kumimoji="0" lang="zh-CN" altLang="en-US" sz="2000">
                <a:ea typeface="黑体" charset="0"/>
                <a:cs typeface="黑体" charset="0"/>
              </a:rPr>
              <a:t>其子集</a:t>
            </a:r>
            <a:r>
              <a:rPr kumimoji="0" lang="en-US" altLang="zh-CN" sz="2000">
                <a:ea typeface="黑体" charset="0"/>
                <a:cs typeface="黑体" charset="0"/>
              </a:rPr>
              <a:t>E</a:t>
            </a:r>
            <a:r>
              <a:rPr kumimoji="0" lang="zh-CN" altLang="en-US" sz="2000">
                <a:ea typeface="黑体" charset="0"/>
                <a:cs typeface="黑体" charset="0"/>
              </a:rPr>
              <a:t>是学英语的同学的集合，或理解为满足性质</a:t>
            </a:r>
            <a:r>
              <a:rPr kumimoji="0" lang="en-US" altLang="zh-CN" sz="2000">
                <a:ea typeface="黑体" charset="0"/>
                <a:cs typeface="黑体" charset="0"/>
              </a:rPr>
              <a:t>E</a:t>
            </a:r>
            <a:r>
              <a:rPr kumimoji="0" lang="zh-CN" altLang="en-US" sz="2000">
                <a:ea typeface="黑体" charset="0"/>
                <a:cs typeface="黑体" charset="0"/>
              </a:rPr>
              <a:t>的对象的集合。类似地，</a:t>
            </a:r>
            <a:r>
              <a:rPr kumimoji="0" lang="en-US" altLang="zh-CN" sz="2000">
                <a:ea typeface="黑体" charset="0"/>
                <a:cs typeface="黑体" charset="0"/>
              </a:rPr>
              <a:t>F</a:t>
            </a:r>
            <a:r>
              <a:rPr kumimoji="0" lang="zh-CN" altLang="en-US" sz="2000">
                <a:ea typeface="黑体" charset="0"/>
                <a:cs typeface="黑体" charset="0"/>
              </a:rPr>
              <a:t>是学法语的同学的集合，即满足性质</a:t>
            </a:r>
            <a:r>
              <a:rPr kumimoji="0" lang="en-US" altLang="zh-CN" sz="2000">
                <a:ea typeface="黑体" charset="0"/>
                <a:cs typeface="黑体" charset="0"/>
              </a:rPr>
              <a:t>F</a:t>
            </a:r>
            <a:r>
              <a:rPr kumimoji="0" lang="zh-CN" altLang="en-US" sz="2000">
                <a:ea typeface="黑体" charset="0"/>
                <a:cs typeface="黑体" charset="0"/>
              </a:rPr>
              <a:t>的对象的集合。</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p:txBody>
          <a:bodyPr/>
          <a:lstStyle/>
          <a:p>
            <a:r>
              <a:rPr lang="en-US">
                <a:latin typeface="Cambria" charset="0"/>
                <a:ea typeface="黑体" charset="0"/>
              </a:rPr>
              <a:t>杨辉</a:t>
            </a:r>
            <a:r>
              <a:rPr lang="zh-CN" altLang="en-US">
                <a:latin typeface="Cambria" charset="0"/>
                <a:ea typeface="黑体" charset="0"/>
              </a:rPr>
              <a:t>三角（</a:t>
            </a:r>
            <a:r>
              <a:rPr lang="en-US" altLang="zh-CN">
                <a:latin typeface="Cambria" charset="0"/>
                <a:ea typeface="黑体" charset="0"/>
              </a:rPr>
              <a:t>Pascal Triangle</a:t>
            </a:r>
            <a:r>
              <a:rPr lang="zh-CN" altLang="en-US">
                <a:latin typeface="Cambria" charset="0"/>
                <a:ea typeface="黑体" charset="0"/>
              </a:rPr>
              <a:t>）</a:t>
            </a:r>
            <a:endParaRPr lang="en-US">
              <a:latin typeface="Cambria" charset="0"/>
              <a:ea typeface="黑体" charset="0"/>
            </a:endParaRPr>
          </a:p>
        </p:txBody>
      </p:sp>
      <p:pic>
        <p:nvPicPr>
          <p:cNvPr id="54274" name="图片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23850" y="1773238"/>
            <a:ext cx="8713788" cy="5040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5" name="图片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419475" y="1773238"/>
            <a:ext cx="3048000" cy="1008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标注 4"/>
          <p:cNvSpPr/>
          <p:nvPr/>
        </p:nvSpPr>
        <p:spPr bwMode="auto">
          <a:xfrm>
            <a:off x="3851275" y="3860800"/>
            <a:ext cx="3889375" cy="1944688"/>
          </a:xfrm>
          <a:prstGeom prst="wedgeRectCallout">
            <a:avLst>
              <a:gd name="adj1" fmla="val -30271"/>
              <a:gd name="adj2" fmla="val -123734"/>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endParaRPr lang="en-US" altLang="zh-CN" sz="2800">
              <a:latin typeface="黑体" charset="0"/>
              <a:ea typeface="黑体" charset="0"/>
              <a:cs typeface="黑体" charset="0"/>
            </a:endParaRPr>
          </a:p>
          <a:p>
            <a:r>
              <a:rPr lang="zh-CN" altLang="en-US" sz="2800">
                <a:latin typeface="黑体" charset="0"/>
                <a:ea typeface="黑体" charset="0"/>
                <a:cs typeface="黑体" charset="0"/>
              </a:rPr>
              <a:t>如何用组合计数的办法</a:t>
            </a:r>
            <a:endParaRPr lang="en-US" altLang="zh-CN" sz="2800">
              <a:latin typeface="黑体" charset="0"/>
              <a:ea typeface="黑体" charset="0"/>
              <a:cs typeface="黑体" charset="0"/>
            </a:endParaRPr>
          </a:p>
          <a:p>
            <a:r>
              <a:rPr lang="zh-CN" altLang="en-US" sz="2800">
                <a:latin typeface="黑体" charset="0"/>
                <a:ea typeface="黑体" charset="0"/>
                <a:cs typeface="黑体" charset="0"/>
              </a:rPr>
              <a:t>直接证明这个结论？</a:t>
            </a:r>
            <a:endParaRPr lang="en-US" sz="2800"/>
          </a:p>
        </p:txBody>
      </p:sp>
    </p:spTree>
    <p:extLst>
      <p:ext uri="{BB962C8B-B14F-4D97-AF65-F5344CB8AC3E}">
        <p14:creationId xmlns:p14="http://schemas.microsoft.com/office/powerpoint/2010/main" val="3412304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p:txBody>
          <a:bodyPr/>
          <a:lstStyle/>
          <a:p>
            <a:r>
              <a:rPr lang="en-US">
                <a:latin typeface="Cambria" charset="0"/>
                <a:ea typeface="黑体" charset="0"/>
              </a:rPr>
              <a:t>Vandermonde’s Identity</a:t>
            </a:r>
          </a:p>
        </p:txBody>
      </p:sp>
      <p:pic>
        <p:nvPicPr>
          <p:cNvPr id="55298" name="图片 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95288" y="1700213"/>
            <a:ext cx="8193087" cy="187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矩形标注 3"/>
          <p:cNvSpPr/>
          <p:nvPr/>
        </p:nvSpPr>
        <p:spPr bwMode="auto">
          <a:xfrm>
            <a:off x="1619250" y="4149725"/>
            <a:ext cx="3889375" cy="1943100"/>
          </a:xfrm>
          <a:prstGeom prst="wedgeRectCallout">
            <a:avLst>
              <a:gd name="adj1" fmla="val -41703"/>
              <a:gd name="adj2" fmla="val -88274"/>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endParaRPr lang="en-US" altLang="zh-CN" sz="2800">
              <a:latin typeface="黑体" charset="0"/>
              <a:ea typeface="黑体" charset="0"/>
              <a:cs typeface="黑体" charset="0"/>
            </a:endParaRPr>
          </a:p>
          <a:p>
            <a:r>
              <a:rPr lang="zh-CN" altLang="en-US" sz="2800">
                <a:latin typeface="黑体" charset="0"/>
                <a:ea typeface="黑体" charset="0"/>
                <a:cs typeface="黑体" charset="0"/>
              </a:rPr>
              <a:t>如何用组合计数的办法</a:t>
            </a:r>
            <a:endParaRPr lang="en-US" altLang="zh-CN" sz="2800">
              <a:latin typeface="黑体" charset="0"/>
              <a:ea typeface="黑体" charset="0"/>
              <a:cs typeface="黑体" charset="0"/>
            </a:endParaRPr>
          </a:p>
          <a:p>
            <a:r>
              <a:rPr lang="zh-CN" altLang="en-US" sz="2800">
                <a:latin typeface="黑体" charset="0"/>
                <a:ea typeface="黑体" charset="0"/>
                <a:cs typeface="黑体" charset="0"/>
              </a:rPr>
              <a:t>直接证明这个结论？</a:t>
            </a:r>
            <a:endParaRPr lang="en-US" sz="2800"/>
          </a:p>
        </p:txBody>
      </p:sp>
    </p:spTree>
    <p:extLst>
      <p:ext uri="{BB962C8B-B14F-4D97-AF65-F5344CB8AC3E}">
        <p14:creationId xmlns:p14="http://schemas.microsoft.com/office/powerpoint/2010/main" val="3537115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zh-CN" altLang="en-US">
                <a:latin typeface="Franklin Gothic Medium" charset="0"/>
                <a:ea typeface="黑体" charset="0"/>
              </a:rPr>
              <a:t>圆排列</a:t>
            </a:r>
          </a:p>
        </p:txBody>
      </p:sp>
      <p:sp>
        <p:nvSpPr>
          <p:cNvPr id="56322" name="Rectangle 3"/>
          <p:cNvSpPr>
            <a:spLocks noGrp="1" noChangeArrowheads="1"/>
          </p:cNvSpPr>
          <p:nvPr>
            <p:ph idx="1"/>
          </p:nvPr>
        </p:nvSpPr>
        <p:spPr/>
        <p:txBody>
          <a:bodyPr/>
          <a:lstStyle/>
          <a:p>
            <a:r>
              <a:rPr lang="zh-CN" altLang="en-US">
                <a:latin typeface="Franklin Gothic Book" charset="0"/>
                <a:ea typeface="黑体" charset="0"/>
              </a:rPr>
              <a:t>从</a:t>
            </a:r>
            <a:r>
              <a:rPr lang="en-US" altLang="zh-CN">
                <a:latin typeface="Franklin Gothic Book" charset="0"/>
                <a:ea typeface="黑体" charset="0"/>
              </a:rPr>
              <a:t>n</a:t>
            </a:r>
            <a:r>
              <a:rPr lang="zh-CN" altLang="en-US">
                <a:latin typeface="Franklin Gothic Book" charset="0"/>
                <a:ea typeface="黑体" charset="0"/>
              </a:rPr>
              <a:t>个不同元素中，取</a:t>
            </a:r>
            <a:r>
              <a:rPr lang="en-US" altLang="zh-CN">
                <a:latin typeface="Franklin Gothic Book" charset="0"/>
                <a:ea typeface="黑体" charset="0"/>
              </a:rPr>
              <a:t>r</a:t>
            </a:r>
            <a:r>
              <a:rPr lang="zh-CN" altLang="en-US">
                <a:latin typeface="Franklin Gothic Book" charset="0"/>
                <a:ea typeface="黑体" charset="0"/>
              </a:rPr>
              <a:t>个不重复的元素排成一个圆圈，有</a:t>
            </a:r>
            <a:r>
              <a:rPr lang="en-US" altLang="zh-CN">
                <a:latin typeface="Franklin Gothic Book" charset="0"/>
                <a:ea typeface="黑体" charset="0"/>
              </a:rPr>
              <a:t> </a:t>
            </a:r>
            <a:r>
              <a:rPr lang="en-US" altLang="zh-CN" i="1">
                <a:latin typeface="Franklin Gothic Book" charset="0"/>
                <a:ea typeface="黑体" charset="0"/>
              </a:rPr>
              <a:t>P</a:t>
            </a:r>
            <a:r>
              <a:rPr lang="en-US" altLang="zh-CN">
                <a:latin typeface="Franklin Gothic Book" charset="0"/>
                <a:ea typeface="黑体" charset="0"/>
              </a:rPr>
              <a:t>(</a:t>
            </a:r>
            <a:r>
              <a:rPr lang="en-US" altLang="zh-CN" i="1">
                <a:latin typeface="Franklin Gothic Book" charset="0"/>
                <a:ea typeface="黑体" charset="0"/>
              </a:rPr>
              <a:t>n</a:t>
            </a:r>
            <a:r>
              <a:rPr lang="en-US" altLang="zh-CN">
                <a:latin typeface="Franklin Gothic Book" charset="0"/>
                <a:ea typeface="黑体" charset="0"/>
              </a:rPr>
              <a:t>,</a:t>
            </a:r>
            <a:r>
              <a:rPr lang="en-US" altLang="zh-CN" i="1">
                <a:latin typeface="Franklin Gothic Book" charset="0"/>
                <a:ea typeface="黑体" charset="0"/>
              </a:rPr>
              <a:t>r</a:t>
            </a:r>
            <a:r>
              <a:rPr lang="en-US" altLang="zh-CN">
                <a:latin typeface="Franklin Gothic Book" charset="0"/>
                <a:ea typeface="黑体" charset="0"/>
              </a:rPr>
              <a:t>)/</a:t>
            </a:r>
            <a:r>
              <a:rPr lang="en-US" altLang="zh-CN" i="1">
                <a:latin typeface="Franklin Gothic Book" charset="0"/>
                <a:ea typeface="黑体" charset="0"/>
              </a:rPr>
              <a:t>r </a:t>
            </a:r>
            <a:r>
              <a:rPr lang="zh-CN" altLang="en-US">
                <a:latin typeface="Franklin Gothic Book" charset="0"/>
                <a:ea typeface="黑体" charset="0"/>
              </a:rPr>
              <a:t>种排列方法</a:t>
            </a:r>
          </a:p>
        </p:txBody>
      </p:sp>
    </p:spTree>
    <p:extLst>
      <p:ext uri="{BB962C8B-B14F-4D97-AF65-F5344CB8AC3E}">
        <p14:creationId xmlns:p14="http://schemas.microsoft.com/office/powerpoint/2010/main" val="2987088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zh-CN" altLang="en-US">
                <a:latin typeface="Franklin Gothic Medium" charset="0"/>
                <a:ea typeface="黑体" charset="0"/>
              </a:rPr>
              <a:t>有不可区分物体的排列</a:t>
            </a:r>
            <a:endParaRPr lang="en-US" altLang="zh-CN">
              <a:latin typeface="Franklin Gothic Medium" charset="0"/>
              <a:ea typeface="黑体" charset="0"/>
            </a:endParaRPr>
          </a:p>
        </p:txBody>
      </p:sp>
      <p:sp>
        <p:nvSpPr>
          <p:cNvPr id="58370" name="Rectangle 3"/>
          <p:cNvSpPr>
            <a:spLocks noGrp="1" noChangeArrowheads="1"/>
          </p:cNvSpPr>
          <p:nvPr>
            <p:ph idx="1"/>
          </p:nvPr>
        </p:nvSpPr>
        <p:spPr/>
        <p:txBody>
          <a:bodyPr/>
          <a:lstStyle/>
          <a:p>
            <a:pPr>
              <a:lnSpc>
                <a:spcPct val="90000"/>
              </a:lnSpc>
            </a:pPr>
            <a:r>
              <a:rPr lang="zh-CN" altLang="en-US" sz="2800">
                <a:latin typeface="Franklin Gothic Book" charset="0"/>
                <a:ea typeface="黑体" charset="0"/>
              </a:rPr>
              <a:t>把单词</a:t>
            </a:r>
            <a:r>
              <a:rPr lang="en-US" altLang="zh-CN" sz="2800">
                <a:latin typeface="Franklin Gothic Book" charset="0"/>
                <a:ea typeface="黑体" charset="0"/>
              </a:rPr>
              <a:t>”mathematics”</a:t>
            </a:r>
            <a:r>
              <a:rPr lang="zh-CN" altLang="en-US" sz="2800">
                <a:latin typeface="Franklin Gothic Book" charset="0"/>
                <a:ea typeface="黑体" charset="0"/>
              </a:rPr>
              <a:t>中的字母重新排列，可以得到多少个不同的“单词”？</a:t>
            </a:r>
            <a:endParaRPr lang="en-US" altLang="zh-CN" sz="2800">
              <a:latin typeface="Franklin Gothic Book" charset="0"/>
              <a:ea typeface="黑体" charset="0"/>
            </a:endParaRPr>
          </a:p>
          <a:p>
            <a:pPr>
              <a:lnSpc>
                <a:spcPct val="90000"/>
              </a:lnSpc>
            </a:pPr>
            <a:endParaRPr lang="en-US" altLang="zh-CN" sz="2800">
              <a:latin typeface="Franklin Gothic Book" charset="0"/>
              <a:ea typeface="黑体" charset="0"/>
            </a:endParaRPr>
          </a:p>
          <a:p>
            <a:pPr>
              <a:lnSpc>
                <a:spcPct val="90000"/>
              </a:lnSpc>
            </a:pPr>
            <a:r>
              <a:rPr lang="zh-CN" altLang="en-US" sz="2800">
                <a:latin typeface="Franklin Gothic Book" charset="0"/>
                <a:ea typeface="黑体" charset="0"/>
              </a:rPr>
              <a:t>在</a:t>
            </a:r>
            <a:r>
              <a:rPr lang="en-US" altLang="zh-CN" sz="2800">
                <a:latin typeface="Franklin Gothic Book" charset="0"/>
                <a:ea typeface="黑体" charset="0"/>
              </a:rPr>
              <a:t>n</a:t>
            </a:r>
            <a:r>
              <a:rPr lang="zh-CN" altLang="en-US" sz="2800">
                <a:latin typeface="Franklin Gothic Book" charset="0"/>
                <a:ea typeface="黑体" charset="0"/>
              </a:rPr>
              <a:t>个有不可区分项的对象集中，得到不同的</a:t>
            </a:r>
            <a:r>
              <a:rPr lang="en-US" altLang="zh-CN" sz="2800">
                <a:latin typeface="Franklin Gothic Book" charset="0"/>
                <a:ea typeface="黑体" charset="0"/>
              </a:rPr>
              <a:t>n</a:t>
            </a:r>
            <a:r>
              <a:rPr lang="zh-CN" altLang="en-US" sz="2800">
                <a:latin typeface="Franklin Gothic Book" charset="0"/>
                <a:ea typeface="黑体" charset="0"/>
              </a:rPr>
              <a:t>排列的个数是：</a:t>
            </a:r>
            <a:endParaRPr lang="en-US" altLang="zh-CN" sz="2800">
              <a:latin typeface="Franklin Gothic Book" charset="0"/>
              <a:ea typeface="黑体" charset="0"/>
            </a:endParaRPr>
          </a:p>
          <a:p>
            <a:pPr lvl="1">
              <a:lnSpc>
                <a:spcPct val="90000"/>
              </a:lnSpc>
            </a:pPr>
            <a:r>
              <a:rPr lang="zh-CN" altLang="en-US" sz="2400">
                <a:latin typeface="Franklin Gothic Book" charset="0"/>
                <a:ea typeface="黑体" charset="0"/>
              </a:rPr>
              <a:t>令</a:t>
            </a:r>
            <a:r>
              <a:rPr lang="en-US" altLang="zh-CN" sz="2400">
                <a:latin typeface="Franklin Gothic Book" charset="0"/>
                <a:ea typeface="黑体" charset="0"/>
              </a:rPr>
              <a:t> m</a:t>
            </a:r>
            <a:r>
              <a:rPr lang="en-US" altLang="zh-CN" sz="2400" baseline="-25000">
                <a:latin typeface="Franklin Gothic Book" charset="0"/>
                <a:ea typeface="黑体" charset="0"/>
              </a:rPr>
              <a:t>i </a:t>
            </a:r>
            <a:r>
              <a:rPr lang="zh-CN" altLang="en-US" sz="2400">
                <a:latin typeface="Franklin Gothic Book" charset="0"/>
                <a:ea typeface="黑体" charset="0"/>
              </a:rPr>
              <a:t>是第</a:t>
            </a:r>
            <a:r>
              <a:rPr lang="en-US" altLang="zh-CN" sz="2400">
                <a:latin typeface="Franklin Gothic Book" charset="0"/>
                <a:ea typeface="黑体" charset="0"/>
              </a:rPr>
              <a:t> i </a:t>
            </a:r>
            <a:r>
              <a:rPr lang="zh-CN" altLang="en-US" sz="2400">
                <a:latin typeface="Franklin Gothic Book" charset="0"/>
                <a:ea typeface="黑体" charset="0"/>
              </a:rPr>
              <a:t>个重复项的重复次数</a:t>
            </a:r>
            <a:endParaRPr lang="en-US" altLang="zh-CN" sz="2400">
              <a:latin typeface="Franklin Gothic Book" charset="0"/>
              <a:ea typeface="黑体" charset="0"/>
            </a:endParaRPr>
          </a:p>
          <a:p>
            <a:pPr>
              <a:lnSpc>
                <a:spcPct val="90000"/>
              </a:lnSpc>
            </a:pPr>
            <a:endParaRPr lang="en-US" altLang="zh-CN" sz="2800">
              <a:latin typeface="Franklin Gothic Book" charset="0"/>
              <a:ea typeface="黑体" charset="0"/>
            </a:endParaRPr>
          </a:p>
        </p:txBody>
      </p:sp>
      <p:graphicFrame>
        <p:nvGraphicFramePr>
          <p:cNvPr id="58371" name="Object 2"/>
          <p:cNvGraphicFramePr>
            <a:graphicFrameLocks noChangeAspect="1"/>
          </p:cNvGraphicFramePr>
          <p:nvPr/>
        </p:nvGraphicFramePr>
        <p:xfrm>
          <a:off x="1835150" y="4348163"/>
          <a:ext cx="2498725" cy="593725"/>
        </p:xfrm>
        <a:graphic>
          <a:graphicData uri="http://schemas.openxmlformats.org/presentationml/2006/ole">
            <mc:AlternateContent xmlns:mc="http://schemas.openxmlformats.org/markup-compatibility/2006">
              <mc:Choice xmlns:v="urn:schemas-microsoft-com:vml" Requires="v">
                <p:oleObj spid="_x0000_s136209" name="Equation" r:id="rId4" imgW="939800" imgH="279400" progId="Equation.3">
                  <p:embed/>
                </p:oleObj>
              </mc:Choice>
              <mc:Fallback>
                <p:oleObj name="Equation" r:id="rId4" imgW="9398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4348163"/>
                        <a:ext cx="2498725" cy="59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a:spLocks noChangeArrowheads="1"/>
          </p:cNvSpPr>
          <p:nvPr/>
        </p:nvSpPr>
        <p:spPr bwMode="auto">
          <a:xfrm>
            <a:off x="971550" y="5373688"/>
            <a:ext cx="7126288" cy="95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fontAlgn="base">
              <a:spcBef>
                <a:spcPct val="0"/>
              </a:spcBef>
              <a:spcAft>
                <a:spcPct val="0"/>
              </a:spcAft>
              <a:defRPr kumimoji="1" sz="2400">
                <a:solidFill>
                  <a:schemeClr val="tx1"/>
                </a:solidFill>
                <a:latin typeface="Arial" charset="0"/>
                <a:ea typeface="宋体" charset="0"/>
                <a:cs typeface="宋体" charset="0"/>
              </a:defRPr>
            </a:lvl6pPr>
            <a:lvl7pPr marL="2971800" indent="-228600" fontAlgn="base">
              <a:spcBef>
                <a:spcPct val="0"/>
              </a:spcBef>
              <a:spcAft>
                <a:spcPct val="0"/>
              </a:spcAft>
              <a:defRPr kumimoji="1" sz="2400">
                <a:solidFill>
                  <a:schemeClr val="tx1"/>
                </a:solidFill>
                <a:latin typeface="Arial" charset="0"/>
                <a:ea typeface="宋体" charset="0"/>
                <a:cs typeface="宋体" charset="0"/>
              </a:defRPr>
            </a:lvl7pPr>
            <a:lvl8pPr marL="3429000" indent="-228600" fontAlgn="base">
              <a:spcBef>
                <a:spcPct val="0"/>
              </a:spcBef>
              <a:spcAft>
                <a:spcPct val="0"/>
              </a:spcAft>
              <a:defRPr kumimoji="1" sz="2400">
                <a:solidFill>
                  <a:schemeClr val="tx1"/>
                </a:solidFill>
                <a:latin typeface="Arial" charset="0"/>
                <a:ea typeface="宋体" charset="0"/>
                <a:cs typeface="宋体" charset="0"/>
              </a:defRPr>
            </a:lvl8pPr>
            <a:lvl9pPr marL="3886200" indent="-228600" fontAlgn="base">
              <a:spcBef>
                <a:spcPct val="0"/>
              </a:spcBef>
              <a:spcAft>
                <a:spcPct val="0"/>
              </a:spcAft>
              <a:defRPr kumimoji="1" sz="2400">
                <a:solidFill>
                  <a:schemeClr val="tx1"/>
                </a:solidFill>
                <a:latin typeface="Arial" charset="0"/>
                <a:ea typeface="宋体" charset="0"/>
                <a:cs typeface="宋体" charset="0"/>
              </a:defRPr>
            </a:lvl9pPr>
          </a:lstStyle>
          <a:p>
            <a:r>
              <a:rPr kumimoji="0" lang="zh-CN" altLang="en-US" sz="2800">
                <a:ea typeface="黑体" charset="0"/>
                <a:cs typeface="黑体" charset="0"/>
              </a:rPr>
              <a:t>在单词</a:t>
            </a:r>
            <a:r>
              <a:rPr kumimoji="0" lang="en-US" altLang="zh-CN" sz="2800">
                <a:ea typeface="黑体" charset="0"/>
                <a:cs typeface="黑体" charset="0"/>
              </a:rPr>
              <a:t>”mathematics”</a:t>
            </a:r>
            <a:r>
              <a:rPr kumimoji="0" lang="zh-CN" altLang="en-US" sz="2800">
                <a:ea typeface="黑体" charset="0"/>
                <a:cs typeface="黑体" charset="0"/>
              </a:rPr>
              <a:t>中抽取</a:t>
            </a:r>
            <a:r>
              <a:rPr kumimoji="0" lang="en-US" altLang="zh-CN" sz="2800">
                <a:ea typeface="黑体" charset="0"/>
                <a:cs typeface="黑体" charset="0"/>
              </a:rPr>
              <a:t>4</a:t>
            </a:r>
            <a:r>
              <a:rPr kumimoji="0" lang="zh-CN" altLang="en-US" sz="2800">
                <a:ea typeface="黑体" charset="0"/>
                <a:cs typeface="黑体" charset="0"/>
              </a:rPr>
              <a:t>个字母</a:t>
            </a:r>
            <a:r>
              <a:rPr kumimoji="0" lang="en-US" altLang="zh-CN" sz="2800">
                <a:ea typeface="黑体" charset="0"/>
                <a:cs typeface="黑体" charset="0"/>
              </a:rPr>
              <a:t>(</a:t>
            </a:r>
            <a:r>
              <a:rPr kumimoji="0" lang="zh-CN" altLang="en-US" sz="2800">
                <a:ea typeface="黑体" charset="0"/>
                <a:cs typeface="黑体" charset="0"/>
              </a:rPr>
              <a:t>字母</a:t>
            </a:r>
            <a:endParaRPr kumimoji="0" lang="en-US" altLang="zh-CN" sz="2800">
              <a:ea typeface="黑体" charset="0"/>
              <a:cs typeface="黑体" charset="0"/>
            </a:endParaRPr>
          </a:p>
          <a:p>
            <a:r>
              <a:rPr kumimoji="0" lang="zh-CN" altLang="en-US" sz="2800">
                <a:ea typeface="黑体" charset="0"/>
                <a:cs typeface="黑体" charset="0"/>
              </a:rPr>
              <a:t>不可重复</a:t>
            </a:r>
            <a:r>
              <a:rPr kumimoji="0" lang="en-US" altLang="zh-CN" sz="2800">
                <a:ea typeface="黑体" charset="0"/>
                <a:cs typeface="黑体" charset="0"/>
              </a:rPr>
              <a:t>)</a:t>
            </a:r>
            <a:r>
              <a:rPr kumimoji="0" lang="zh-CN" altLang="en-US" sz="2800">
                <a:ea typeface="黑体" charset="0"/>
                <a:cs typeface="黑体" charset="0"/>
              </a:rPr>
              <a:t>，可以组合出多少个不同的单词？</a:t>
            </a:r>
            <a:endParaRPr kumimoji="0" lang="en-US" altLang="zh-CN" sz="2800">
              <a:ea typeface="黑体" charset="0"/>
              <a:cs typeface="黑体" charset="0"/>
            </a:endParaRPr>
          </a:p>
        </p:txBody>
      </p:sp>
    </p:spTree>
    <p:extLst>
      <p:ext uri="{BB962C8B-B14F-4D97-AF65-F5344CB8AC3E}">
        <p14:creationId xmlns:p14="http://schemas.microsoft.com/office/powerpoint/2010/main" val="3171676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lstStyle/>
          <a:p>
            <a:r>
              <a:rPr lang="zh-CN" altLang="en-US">
                <a:latin typeface="Franklin Gothic Medium" charset="0"/>
                <a:ea typeface="黑体" charset="0"/>
              </a:rPr>
              <a:t>有重复的组合</a:t>
            </a:r>
          </a:p>
        </p:txBody>
      </p:sp>
      <p:sp>
        <p:nvSpPr>
          <p:cNvPr id="60418" name="内容占位符 2"/>
          <p:cNvSpPr>
            <a:spLocks noGrp="1"/>
          </p:cNvSpPr>
          <p:nvPr>
            <p:ph idx="1"/>
          </p:nvPr>
        </p:nvSpPr>
        <p:spPr/>
        <p:txBody>
          <a:bodyPr/>
          <a:lstStyle/>
          <a:p>
            <a:r>
              <a:rPr lang="zh-CN" altLang="en-US">
                <a:latin typeface="Franklin Gothic Book" charset="0"/>
                <a:ea typeface="黑体" charset="0"/>
              </a:rPr>
              <a:t>厨房有三种水果，每样都超过</a:t>
            </a:r>
            <a:r>
              <a:rPr lang="en-US" altLang="zh-CN">
                <a:latin typeface="Franklin Gothic Book" charset="0"/>
                <a:ea typeface="黑体" charset="0"/>
              </a:rPr>
              <a:t>4</a:t>
            </a:r>
            <a:r>
              <a:rPr lang="zh-CN" altLang="en-US">
                <a:latin typeface="Franklin Gothic Book" charset="0"/>
                <a:ea typeface="黑体" charset="0"/>
              </a:rPr>
              <a:t>个。从厨房取</a:t>
            </a:r>
            <a:r>
              <a:rPr lang="en-US" altLang="zh-CN">
                <a:latin typeface="Franklin Gothic Book" charset="0"/>
                <a:ea typeface="黑体" charset="0"/>
              </a:rPr>
              <a:t>4</a:t>
            </a:r>
            <a:r>
              <a:rPr lang="zh-CN" altLang="en-US">
                <a:latin typeface="Franklin Gothic Book" charset="0"/>
                <a:ea typeface="黑体" charset="0"/>
              </a:rPr>
              <a:t>个水果，有多少种取法？</a:t>
            </a:r>
          </a:p>
        </p:txBody>
      </p:sp>
      <p:sp>
        <p:nvSpPr>
          <p:cNvPr id="4" name="矩形 3"/>
          <p:cNvSpPr/>
          <p:nvPr/>
        </p:nvSpPr>
        <p:spPr>
          <a:xfrm>
            <a:off x="971550"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5" name="矩形 4"/>
          <p:cNvSpPr/>
          <p:nvPr/>
        </p:nvSpPr>
        <p:spPr>
          <a:xfrm>
            <a:off x="2124075"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6" name="矩形 5"/>
          <p:cNvSpPr/>
          <p:nvPr/>
        </p:nvSpPr>
        <p:spPr>
          <a:xfrm>
            <a:off x="3276600"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7" name="等腰三角形 6"/>
          <p:cNvSpPr/>
          <p:nvPr/>
        </p:nvSpPr>
        <p:spPr>
          <a:xfrm>
            <a:off x="1187450" y="2852738"/>
            <a:ext cx="288925" cy="288925"/>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8" name="等腰三角形 7"/>
          <p:cNvSpPr/>
          <p:nvPr/>
        </p:nvSpPr>
        <p:spPr>
          <a:xfrm>
            <a:off x="1116013" y="3141663"/>
            <a:ext cx="287337"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9" name="等腰三角形 8"/>
          <p:cNvSpPr/>
          <p:nvPr/>
        </p:nvSpPr>
        <p:spPr>
          <a:xfrm>
            <a:off x="1258888" y="3429000"/>
            <a:ext cx="288925" cy="287338"/>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0" name="等腰三角形 9"/>
          <p:cNvSpPr/>
          <p:nvPr/>
        </p:nvSpPr>
        <p:spPr>
          <a:xfrm>
            <a:off x="1042988" y="3716338"/>
            <a:ext cx="288925" cy="288925"/>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1" name="矩形 10"/>
          <p:cNvSpPr/>
          <p:nvPr/>
        </p:nvSpPr>
        <p:spPr>
          <a:xfrm>
            <a:off x="5651500" y="2636838"/>
            <a:ext cx="649288"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2" name="矩形 11"/>
          <p:cNvSpPr/>
          <p:nvPr/>
        </p:nvSpPr>
        <p:spPr>
          <a:xfrm>
            <a:off x="6804025"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3" name="矩形 12"/>
          <p:cNvSpPr/>
          <p:nvPr/>
        </p:nvSpPr>
        <p:spPr>
          <a:xfrm>
            <a:off x="7956550" y="2636838"/>
            <a:ext cx="647700" cy="158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4" name="等腰三角形 13"/>
          <p:cNvSpPr/>
          <p:nvPr/>
        </p:nvSpPr>
        <p:spPr>
          <a:xfrm>
            <a:off x="5867400" y="2852738"/>
            <a:ext cx="288925" cy="288925"/>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5" name="等腰三角形 14"/>
          <p:cNvSpPr/>
          <p:nvPr/>
        </p:nvSpPr>
        <p:spPr>
          <a:xfrm>
            <a:off x="5795963" y="3141663"/>
            <a:ext cx="288925"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8" name="椭圆 17"/>
          <p:cNvSpPr/>
          <p:nvPr/>
        </p:nvSpPr>
        <p:spPr>
          <a:xfrm>
            <a:off x="7019925" y="2852738"/>
            <a:ext cx="288925" cy="28892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19" name="圆角矩形 18"/>
          <p:cNvSpPr/>
          <p:nvPr/>
        </p:nvSpPr>
        <p:spPr>
          <a:xfrm>
            <a:off x="8101013" y="2852738"/>
            <a:ext cx="358775" cy="2889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cxnSp>
        <p:nvCxnSpPr>
          <p:cNvPr id="21" name="直接连接符 20"/>
          <p:cNvCxnSpPr/>
          <p:nvPr/>
        </p:nvCxnSpPr>
        <p:spPr>
          <a:xfrm>
            <a:off x="1835150" y="4581525"/>
            <a:ext cx="0" cy="115093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等腰三角形 21"/>
          <p:cNvSpPr/>
          <p:nvPr/>
        </p:nvSpPr>
        <p:spPr>
          <a:xfrm>
            <a:off x="611188" y="4941888"/>
            <a:ext cx="288925"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23" name="等腰三角形 22"/>
          <p:cNvSpPr/>
          <p:nvPr/>
        </p:nvSpPr>
        <p:spPr>
          <a:xfrm>
            <a:off x="971550" y="4941888"/>
            <a:ext cx="287338"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24" name="等腰三角形 23"/>
          <p:cNvSpPr/>
          <p:nvPr/>
        </p:nvSpPr>
        <p:spPr>
          <a:xfrm>
            <a:off x="1258888" y="4941888"/>
            <a:ext cx="288925"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25" name="等腰三角形 24"/>
          <p:cNvSpPr/>
          <p:nvPr/>
        </p:nvSpPr>
        <p:spPr>
          <a:xfrm>
            <a:off x="1476375" y="4941888"/>
            <a:ext cx="287338" cy="287337"/>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cxnSp>
        <p:nvCxnSpPr>
          <p:cNvPr id="26" name="直接连接符 25"/>
          <p:cNvCxnSpPr/>
          <p:nvPr/>
        </p:nvCxnSpPr>
        <p:spPr>
          <a:xfrm>
            <a:off x="2987675" y="4581525"/>
            <a:ext cx="0" cy="115093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588125" y="4437063"/>
            <a:ext cx="0" cy="11525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a:off x="6227763" y="4797425"/>
            <a:ext cx="288925" cy="287338"/>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cxnSp>
        <p:nvCxnSpPr>
          <p:cNvPr id="29" name="直接连接符 28"/>
          <p:cNvCxnSpPr/>
          <p:nvPr/>
        </p:nvCxnSpPr>
        <p:spPr>
          <a:xfrm>
            <a:off x="7740650" y="4437063"/>
            <a:ext cx="0" cy="11525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等腰三角形 29"/>
          <p:cNvSpPr/>
          <p:nvPr/>
        </p:nvSpPr>
        <p:spPr>
          <a:xfrm>
            <a:off x="5867400" y="4797425"/>
            <a:ext cx="288925" cy="287338"/>
          </a:xfrm>
          <a:prstGeom prst="triangl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31" name="椭圆 30"/>
          <p:cNvSpPr/>
          <p:nvPr/>
        </p:nvSpPr>
        <p:spPr>
          <a:xfrm>
            <a:off x="7019925" y="4797425"/>
            <a:ext cx="288925" cy="287338"/>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
        <p:nvSpPr>
          <p:cNvPr id="32" name="圆角矩形 31"/>
          <p:cNvSpPr/>
          <p:nvPr/>
        </p:nvSpPr>
        <p:spPr>
          <a:xfrm>
            <a:off x="8101013" y="4868863"/>
            <a:ext cx="358775" cy="28892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alibri" charset="0"/>
              <a:ea typeface="黑体" charset="0"/>
              <a:cs typeface="黑体" charset="0"/>
            </a:endParaRPr>
          </a:p>
        </p:txBody>
      </p:sp>
    </p:spTree>
    <p:extLst>
      <p:ext uri="{BB962C8B-B14F-4D97-AF65-F5344CB8AC3E}">
        <p14:creationId xmlns:p14="http://schemas.microsoft.com/office/powerpoint/2010/main" val="3102041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p:txBody>
          <a:bodyPr/>
          <a:lstStyle/>
          <a:p>
            <a:r>
              <a:rPr lang="en-US" altLang="zh-CN">
                <a:latin typeface="Franklin Gothic Medium" charset="0"/>
                <a:ea typeface="黑体" charset="0"/>
              </a:rPr>
              <a:t>N</a:t>
            </a:r>
            <a:r>
              <a:rPr lang="zh-CN" altLang="en-US">
                <a:latin typeface="Franklin Gothic Medium" charset="0"/>
                <a:ea typeface="黑体" charset="0"/>
              </a:rPr>
              <a:t>个元素集合中允许重复的</a:t>
            </a:r>
            <a:r>
              <a:rPr lang="en-US" altLang="zh-CN">
                <a:latin typeface="Franklin Gothic Medium" charset="0"/>
                <a:ea typeface="黑体" charset="0"/>
              </a:rPr>
              <a:t>r</a:t>
            </a:r>
            <a:r>
              <a:rPr lang="zh-CN" altLang="en-US">
                <a:latin typeface="Franklin Gothic Medium" charset="0"/>
                <a:ea typeface="黑体" charset="0"/>
              </a:rPr>
              <a:t>组合</a:t>
            </a:r>
          </a:p>
        </p:txBody>
      </p:sp>
      <p:sp>
        <p:nvSpPr>
          <p:cNvPr id="61442" name="内容占位符 2"/>
          <p:cNvSpPr>
            <a:spLocks noGrp="1"/>
          </p:cNvSpPr>
          <p:nvPr>
            <p:ph idx="1"/>
          </p:nvPr>
        </p:nvSpPr>
        <p:spPr/>
        <p:txBody>
          <a:bodyPr/>
          <a:lstStyle/>
          <a:p>
            <a:r>
              <a:rPr lang="en-US" altLang="zh-CN">
                <a:latin typeface="Franklin Gothic Book" charset="0"/>
                <a:ea typeface="黑体" charset="0"/>
              </a:rPr>
              <a:t>C(n+r-1, r)</a:t>
            </a:r>
          </a:p>
          <a:p>
            <a:endParaRPr lang="en-US" altLang="zh-CN">
              <a:latin typeface="Franklin Gothic Book" charset="0"/>
              <a:ea typeface="黑体" charset="0"/>
            </a:endParaRPr>
          </a:p>
          <a:p>
            <a:r>
              <a:rPr lang="zh-CN" altLang="en-US">
                <a:latin typeface="Franklin Gothic Book" charset="0"/>
                <a:ea typeface="黑体" charset="0"/>
              </a:rPr>
              <a:t>例：</a:t>
            </a:r>
            <a:endParaRPr lang="en-US" altLang="zh-CN">
              <a:latin typeface="Franklin Gothic Book" charset="0"/>
              <a:ea typeface="黑体" charset="0"/>
            </a:endParaRPr>
          </a:p>
          <a:p>
            <a:pPr lvl="1"/>
            <a:r>
              <a:rPr lang="zh-CN" altLang="en-US">
                <a:latin typeface="Franklin Gothic Book" charset="0"/>
                <a:ea typeface="黑体" charset="0"/>
              </a:rPr>
              <a:t>甜点店</a:t>
            </a:r>
            <a:r>
              <a:rPr lang="en-US" altLang="zh-CN">
                <a:latin typeface="Franklin Gothic Book" charset="0"/>
                <a:ea typeface="黑体" charset="0"/>
              </a:rPr>
              <a:t>4</a:t>
            </a:r>
            <a:r>
              <a:rPr lang="zh-CN" altLang="en-US">
                <a:latin typeface="Franklin Gothic Book" charset="0"/>
                <a:ea typeface="黑体" charset="0"/>
              </a:rPr>
              <a:t>种面包，有几种买</a:t>
            </a:r>
            <a:r>
              <a:rPr lang="en-US" altLang="zh-CN">
                <a:latin typeface="Franklin Gothic Book" charset="0"/>
                <a:ea typeface="黑体" charset="0"/>
              </a:rPr>
              <a:t>6</a:t>
            </a:r>
            <a:r>
              <a:rPr lang="zh-CN" altLang="en-US">
                <a:latin typeface="Franklin Gothic Book" charset="0"/>
                <a:ea typeface="黑体" charset="0"/>
              </a:rPr>
              <a:t>个面包的买法？</a:t>
            </a:r>
            <a:endParaRPr lang="en-US" altLang="zh-CN">
              <a:latin typeface="Franklin Gothic Book" charset="0"/>
              <a:ea typeface="黑体" charset="0"/>
            </a:endParaRPr>
          </a:p>
          <a:p>
            <a:pPr lvl="1"/>
            <a:endParaRPr lang="en-US" altLang="zh-CN">
              <a:latin typeface="Franklin Gothic Book" charset="0"/>
              <a:ea typeface="黑体" charset="0"/>
            </a:endParaRPr>
          </a:p>
          <a:p>
            <a:pPr lvl="1"/>
            <a:r>
              <a:rPr lang="zh-CN" altLang="en-US">
                <a:latin typeface="Franklin Gothic Book" charset="0"/>
                <a:ea typeface="黑体" charset="0"/>
              </a:rPr>
              <a:t>方程</a:t>
            </a:r>
            <a:r>
              <a:rPr lang="en-US" altLang="zh-CN">
                <a:latin typeface="Franklin Gothic Book" charset="0"/>
                <a:ea typeface="黑体" charset="0"/>
              </a:rPr>
              <a:t>x+y+z=11</a:t>
            </a:r>
            <a:r>
              <a:rPr lang="zh-CN" altLang="en-US">
                <a:latin typeface="Franklin Gothic Book" charset="0"/>
                <a:ea typeface="黑体" charset="0"/>
              </a:rPr>
              <a:t>有多少组解？其中</a:t>
            </a:r>
            <a:r>
              <a:rPr lang="en-US" altLang="zh-CN">
                <a:latin typeface="Franklin Gothic Book" charset="0"/>
                <a:ea typeface="黑体" charset="0"/>
              </a:rPr>
              <a:t>x,y,z</a:t>
            </a:r>
            <a:r>
              <a:rPr lang="zh-CN" altLang="en-US">
                <a:latin typeface="Franklin Gothic Book" charset="0"/>
                <a:ea typeface="黑体" charset="0"/>
              </a:rPr>
              <a:t>非负整数</a:t>
            </a:r>
            <a:endParaRPr lang="en-US" altLang="zh-CN">
              <a:latin typeface="Franklin Gothic Book" charset="0"/>
              <a:ea typeface="黑体" charset="0"/>
            </a:endParaRPr>
          </a:p>
          <a:p>
            <a:pPr lvl="1"/>
            <a:endParaRPr lang="en-US" altLang="zh-CN">
              <a:latin typeface="Franklin Gothic Book" charset="0"/>
              <a:ea typeface="黑体" charset="0"/>
            </a:endParaRPr>
          </a:p>
          <a:p>
            <a:pPr lvl="1"/>
            <a:r>
              <a:rPr lang="zh-CN" altLang="en-US">
                <a:latin typeface="Franklin Gothic Book" charset="0"/>
                <a:ea typeface="黑体" charset="0"/>
              </a:rPr>
              <a:t>如果</a:t>
            </a:r>
            <a:r>
              <a:rPr lang="en-US" altLang="zh-CN">
                <a:latin typeface="Franklin Gothic Book" charset="0"/>
                <a:ea typeface="黑体" charset="0"/>
              </a:rPr>
              <a:t>x&gt;0,y&gt;1,z&gt;2</a:t>
            </a:r>
            <a:r>
              <a:rPr lang="zh-CN" altLang="en-US">
                <a:latin typeface="Franklin Gothic Book" charset="0"/>
                <a:ea typeface="黑体" charset="0"/>
              </a:rPr>
              <a:t>时，上述方程有多少组解？</a:t>
            </a:r>
          </a:p>
        </p:txBody>
      </p:sp>
    </p:spTree>
    <p:extLst>
      <p:ext uri="{BB962C8B-B14F-4D97-AF65-F5344CB8AC3E}">
        <p14:creationId xmlns:p14="http://schemas.microsoft.com/office/powerpoint/2010/main" val="2759826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p:txBody>
          <a:bodyPr/>
          <a:lstStyle/>
          <a:p>
            <a:r>
              <a:rPr lang="en-US">
                <a:latin typeface="Cambria" charset="0"/>
                <a:ea typeface="黑体" charset="0"/>
              </a:rPr>
              <a:t>允许重复的排列组合</a:t>
            </a:r>
          </a:p>
        </p:txBody>
      </p:sp>
      <p:pic>
        <p:nvPicPr>
          <p:cNvPr id="62466" name="图片 3"/>
          <p:cNvPicPr>
            <a:picLocks noChangeAspect="1"/>
          </p:cNvPicPr>
          <p:nvPr/>
        </p:nvPicPr>
        <p:blipFill>
          <a:blip r:embed="rId2" cstate="print">
            <a:extLst>
              <a:ext uri="{28A0092B-C50C-407E-A947-70E740481C1C}">
                <a14:useLocalDpi xmlns:a14="http://schemas.microsoft.com/office/drawing/2010/main"/>
              </a:ext>
            </a:extLst>
          </a:blip>
          <a:srcRect t="699"/>
          <a:stretch>
            <a:fillRect/>
          </a:stretch>
        </p:blipFill>
        <p:spPr bwMode="auto">
          <a:xfrm>
            <a:off x="684213" y="2133600"/>
            <a:ext cx="7272337" cy="371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11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pPr eaLnBrk="1" hangingPunct="1"/>
            <a:r>
              <a:rPr lang="zh-CN" altLang="en-US">
                <a:latin typeface="Arial" charset="0"/>
                <a:ea typeface="黑体" charset="0"/>
              </a:rPr>
              <a:t>两个有限集合并集的计数</a:t>
            </a:r>
          </a:p>
        </p:txBody>
      </p:sp>
      <p:sp>
        <p:nvSpPr>
          <p:cNvPr id="51202" name="Oval 4"/>
          <p:cNvSpPr>
            <a:spLocks noChangeArrowheads="1"/>
          </p:cNvSpPr>
          <p:nvPr/>
        </p:nvSpPr>
        <p:spPr bwMode="auto">
          <a:xfrm>
            <a:off x="1042988" y="2276475"/>
            <a:ext cx="2016125" cy="2016125"/>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1203" name="Oval 5"/>
          <p:cNvSpPr>
            <a:spLocks noChangeArrowheads="1"/>
          </p:cNvSpPr>
          <p:nvPr/>
        </p:nvSpPr>
        <p:spPr bwMode="auto">
          <a:xfrm>
            <a:off x="2122488" y="2276475"/>
            <a:ext cx="2016125" cy="2016125"/>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1204" name="Rectangle 6"/>
          <p:cNvSpPr>
            <a:spLocks noChangeArrowheads="1"/>
          </p:cNvSpPr>
          <p:nvPr/>
        </p:nvSpPr>
        <p:spPr bwMode="auto">
          <a:xfrm>
            <a:off x="538163" y="1916113"/>
            <a:ext cx="4176712" cy="27368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1205" name="Line 7"/>
          <p:cNvSpPr>
            <a:spLocks noChangeShapeType="1"/>
          </p:cNvSpPr>
          <p:nvPr/>
        </p:nvSpPr>
        <p:spPr bwMode="auto">
          <a:xfrm flipH="1">
            <a:off x="1763713" y="3573463"/>
            <a:ext cx="792162" cy="165576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51206" name="Text Box 8"/>
          <p:cNvSpPr txBox="1">
            <a:spLocks noChangeArrowheads="1"/>
          </p:cNvSpPr>
          <p:nvPr/>
        </p:nvSpPr>
        <p:spPr bwMode="auto">
          <a:xfrm>
            <a:off x="755650" y="5300663"/>
            <a:ext cx="40322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1800">
                <a:ea typeface="黑体" charset="0"/>
                <a:cs typeface="黑体" charset="0"/>
              </a:rPr>
              <a:t>既学英语，又学法语的同学</a:t>
            </a:r>
          </a:p>
        </p:txBody>
      </p:sp>
      <p:sp>
        <p:nvSpPr>
          <p:cNvPr id="51207" name="Text Box 9"/>
          <p:cNvSpPr txBox="1">
            <a:spLocks noChangeArrowheads="1"/>
          </p:cNvSpPr>
          <p:nvPr/>
        </p:nvSpPr>
        <p:spPr bwMode="auto">
          <a:xfrm>
            <a:off x="1187450" y="2636838"/>
            <a:ext cx="36036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a:ea typeface="黑体" charset="0"/>
                <a:cs typeface="黑体" charset="0"/>
              </a:rPr>
              <a:t>E</a:t>
            </a:r>
          </a:p>
        </p:txBody>
      </p:sp>
      <p:sp>
        <p:nvSpPr>
          <p:cNvPr id="51208" name="Text Box 10"/>
          <p:cNvSpPr txBox="1">
            <a:spLocks noChangeArrowheads="1"/>
          </p:cNvSpPr>
          <p:nvPr/>
        </p:nvSpPr>
        <p:spPr bwMode="auto">
          <a:xfrm>
            <a:off x="3635375" y="2636838"/>
            <a:ext cx="431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a:ea typeface="黑体" charset="0"/>
                <a:cs typeface="黑体" charset="0"/>
              </a:rPr>
              <a:t>F</a:t>
            </a:r>
          </a:p>
        </p:txBody>
      </p:sp>
      <p:sp>
        <p:nvSpPr>
          <p:cNvPr id="51209" name="Text Box 11"/>
          <p:cNvSpPr txBox="1">
            <a:spLocks noChangeArrowheads="1"/>
          </p:cNvSpPr>
          <p:nvPr/>
        </p:nvSpPr>
        <p:spPr bwMode="auto">
          <a:xfrm>
            <a:off x="2282825" y="3141663"/>
            <a:ext cx="79216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en-US" altLang="zh-CN" sz="1800">
                <a:ea typeface="黑体" charset="0"/>
                <a:cs typeface="黑体" charset="0"/>
              </a:rPr>
              <a:t>E</a:t>
            </a:r>
            <a:r>
              <a:rPr kumimoji="0" lang="en-US" altLang="zh-CN" sz="1800">
                <a:ea typeface="黑体" charset="0"/>
                <a:cs typeface="黑体" charset="0"/>
                <a:sym typeface="Symbol" charset="0"/>
              </a:rPr>
              <a:t>F</a:t>
            </a:r>
          </a:p>
        </p:txBody>
      </p:sp>
      <p:sp>
        <p:nvSpPr>
          <p:cNvPr id="51210" name="Text Box 12"/>
          <p:cNvSpPr txBox="1">
            <a:spLocks noChangeArrowheads="1"/>
          </p:cNvSpPr>
          <p:nvPr/>
        </p:nvSpPr>
        <p:spPr bwMode="auto">
          <a:xfrm>
            <a:off x="5364163" y="1844675"/>
            <a:ext cx="2879725" cy="2619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kumimoji="0" lang="zh-CN" altLang="en-US" sz="1800">
                <a:ea typeface="黑体" charset="0"/>
                <a:cs typeface="黑体" charset="0"/>
              </a:rPr>
              <a:t>假设全班共</a:t>
            </a:r>
            <a:r>
              <a:rPr kumimoji="0" lang="en-US" altLang="zh-CN" sz="1800">
                <a:ea typeface="黑体" charset="0"/>
                <a:cs typeface="黑体" charset="0"/>
              </a:rPr>
              <a:t>100</a:t>
            </a:r>
            <a:r>
              <a:rPr kumimoji="0" lang="zh-CN" altLang="en-US" sz="1800">
                <a:ea typeface="黑体" charset="0"/>
                <a:cs typeface="黑体" charset="0"/>
              </a:rPr>
              <a:t>人，记为</a:t>
            </a:r>
          </a:p>
          <a:p>
            <a:pPr algn="ctr" eaLnBrk="1" hangingPunct="1">
              <a:spcBef>
                <a:spcPct val="30000"/>
              </a:spcBef>
            </a:pPr>
            <a:r>
              <a:rPr kumimoji="0" lang="en-US" altLang="zh-CN" sz="1800">
                <a:ea typeface="黑体" charset="0"/>
                <a:cs typeface="黑体" charset="0"/>
              </a:rPr>
              <a:t>|U| = 100</a:t>
            </a:r>
          </a:p>
          <a:p>
            <a:pPr eaLnBrk="1" hangingPunct="1">
              <a:spcBef>
                <a:spcPct val="30000"/>
              </a:spcBef>
            </a:pPr>
            <a:r>
              <a:rPr kumimoji="0" lang="zh-CN" altLang="en-US" sz="1800">
                <a:ea typeface="黑体" charset="0"/>
                <a:cs typeface="黑体" charset="0"/>
              </a:rPr>
              <a:t>学英语的</a:t>
            </a:r>
            <a:r>
              <a:rPr kumimoji="0" lang="en-US" altLang="zh-CN" sz="1800">
                <a:ea typeface="黑体" charset="0"/>
                <a:cs typeface="黑体" charset="0"/>
              </a:rPr>
              <a:t>50</a:t>
            </a:r>
            <a:r>
              <a:rPr kumimoji="0" lang="zh-CN" altLang="en-US" sz="1800">
                <a:ea typeface="黑体" charset="0"/>
                <a:cs typeface="黑体" charset="0"/>
              </a:rPr>
              <a:t>人，学法语的</a:t>
            </a:r>
            <a:r>
              <a:rPr kumimoji="0" lang="en-US" altLang="zh-CN" sz="1800">
                <a:ea typeface="黑体" charset="0"/>
                <a:cs typeface="黑体" charset="0"/>
              </a:rPr>
              <a:t>30</a:t>
            </a:r>
            <a:r>
              <a:rPr kumimoji="0" lang="zh-CN" altLang="en-US" sz="1800">
                <a:ea typeface="黑体" charset="0"/>
                <a:cs typeface="黑体" charset="0"/>
              </a:rPr>
              <a:t>人，分别记为：</a:t>
            </a:r>
          </a:p>
          <a:p>
            <a:pPr algn="ctr" eaLnBrk="1" hangingPunct="1">
              <a:spcBef>
                <a:spcPct val="30000"/>
              </a:spcBef>
            </a:pPr>
            <a:r>
              <a:rPr kumimoji="0" lang="en-US" altLang="zh-CN" sz="1800">
                <a:ea typeface="黑体" charset="0"/>
                <a:cs typeface="黑体" charset="0"/>
              </a:rPr>
              <a:t>|E| = 50; |F| = 30</a:t>
            </a:r>
          </a:p>
          <a:p>
            <a:pPr eaLnBrk="1" hangingPunct="1">
              <a:spcBef>
                <a:spcPct val="30000"/>
              </a:spcBef>
            </a:pPr>
            <a:r>
              <a:rPr kumimoji="0" lang="zh-CN" altLang="en-US" sz="1800">
                <a:ea typeface="黑体" charset="0"/>
                <a:cs typeface="黑体" charset="0"/>
              </a:rPr>
              <a:t>显然，只要</a:t>
            </a:r>
            <a:r>
              <a:rPr kumimoji="0" lang="en-US" altLang="zh-CN" sz="1800">
                <a:ea typeface="黑体" charset="0"/>
                <a:cs typeface="黑体" charset="0"/>
              </a:rPr>
              <a:t>E</a:t>
            </a:r>
            <a:r>
              <a:rPr kumimoji="0" lang="en-US" altLang="zh-CN" sz="1800">
                <a:ea typeface="黑体" charset="0"/>
                <a:cs typeface="黑体" charset="0"/>
                <a:sym typeface="Symbol" charset="0"/>
              </a:rPr>
              <a:t>F</a:t>
            </a:r>
            <a:r>
              <a:rPr kumimoji="0" lang="el-GR" altLang="zh-CN" sz="1800">
                <a:ea typeface="MingLiU" charset="0"/>
                <a:cs typeface="MingLiU" charset="0"/>
                <a:sym typeface="Symbol" charset="0"/>
              </a:rPr>
              <a:t></a:t>
            </a:r>
            <a:r>
              <a:rPr kumimoji="0" lang="el-GR" altLang="zh-CN" sz="1800">
                <a:ea typeface="黑体" charset="0"/>
                <a:cs typeface="黑体" charset="0"/>
                <a:sym typeface="Symbol" charset="0"/>
              </a:rPr>
              <a:t></a:t>
            </a:r>
            <a:r>
              <a:rPr kumimoji="0" lang="zh-CN" altLang="en-US" sz="1800">
                <a:ea typeface="黑体" charset="0"/>
                <a:cs typeface="黑体" charset="0"/>
                <a:sym typeface="Symbol" charset="0"/>
              </a:rPr>
              <a:t>，</a:t>
            </a:r>
            <a:r>
              <a:rPr kumimoji="0" lang="zh-CN" altLang="en-US" sz="1800">
                <a:latin typeface="黑体" charset="0"/>
                <a:ea typeface="黑体" charset="0"/>
                <a:cs typeface="黑体" charset="0"/>
                <a:sym typeface="Symbol" charset="0"/>
              </a:rPr>
              <a:t>既不学英语，也不学法语的人数并非</a:t>
            </a:r>
            <a:r>
              <a:rPr kumimoji="0" lang="en-US" altLang="zh-CN" sz="1800">
                <a:latin typeface="黑体" charset="0"/>
                <a:ea typeface="黑体" charset="0"/>
                <a:cs typeface="黑体" charset="0"/>
                <a:sym typeface="Symbol" charset="0"/>
              </a:rPr>
              <a:t>20</a:t>
            </a:r>
            <a:r>
              <a:rPr kumimoji="0" lang="zh-CN" altLang="en-US" sz="1800">
                <a:latin typeface="黑体" charset="0"/>
                <a:ea typeface="黑体" charset="0"/>
                <a:cs typeface="黑体" charset="0"/>
                <a:sym typeface="Symbol" charset="0"/>
              </a:rPr>
              <a:t>人。</a:t>
            </a:r>
            <a:endParaRPr kumimoji="0" lang="el-GR" sz="1800">
              <a:latin typeface="黑体" charset="0"/>
              <a:ea typeface="黑体" charset="0"/>
              <a:cs typeface="黑体" charset="0"/>
              <a:sym typeface="Symbol" charset="0"/>
            </a:endParaRPr>
          </a:p>
        </p:txBody>
      </p:sp>
      <p:sp>
        <p:nvSpPr>
          <p:cNvPr id="40973" name="Text Box 13"/>
          <p:cNvSpPr txBox="1">
            <a:spLocks noChangeArrowheads="1"/>
          </p:cNvSpPr>
          <p:nvPr/>
        </p:nvSpPr>
        <p:spPr bwMode="auto">
          <a:xfrm>
            <a:off x="3995738" y="5013325"/>
            <a:ext cx="4897437" cy="461963"/>
          </a:xfrm>
          <a:prstGeom prst="rect">
            <a:avLst/>
          </a:prstGeom>
          <a:solidFill>
            <a:srgbClr val="CCFFCC"/>
          </a:solidFill>
          <a:ln w="57150" cmpd="thinThick">
            <a:solidFill>
              <a:srgbClr val="99CC00"/>
            </a:solidFill>
            <a:miter lim="800000"/>
            <a:headEnd/>
            <a:tailEnd/>
          </a:ln>
          <a:effectLst>
            <a:outerShdw blurRad="63500" dist="107763" dir="2700000" algn="ctr" rotWithShape="0">
              <a:schemeClr val="bg2">
                <a:alpha val="50000"/>
              </a:schemeClr>
            </a:outerShdw>
          </a:effectLst>
        </p:spPr>
        <p:txBody>
          <a:bodyPr>
            <a:spAutoFit/>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defRPr/>
            </a:pPr>
            <a:r>
              <a:rPr lang="en-US" altLang="zh-CN" sz="2400">
                <a:ea typeface="黑体" charset="0"/>
                <a:cs typeface="黑体" charset="0"/>
              </a:rPr>
              <a:t>|E</a:t>
            </a:r>
            <a:r>
              <a:rPr lang="en-US" altLang="zh-CN" sz="2400">
                <a:ea typeface="黑体" charset="0"/>
                <a:cs typeface="黑体" charset="0"/>
                <a:sym typeface="Symbol" charset="0"/>
              </a:rPr>
              <a:t>F| =(|E|+|F|) </a:t>
            </a:r>
            <a:r>
              <a:rPr lang="en-US" altLang="zh-CN" sz="2400">
                <a:solidFill>
                  <a:srgbClr val="FF0000"/>
                </a:solidFill>
                <a:ea typeface="黑体" charset="0"/>
                <a:cs typeface="黑体" charset="0"/>
                <a:sym typeface="Symbol" charset="0"/>
              </a:rPr>
              <a:t>- |EF|</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0973"/>
                                        </p:tgtEl>
                                        <p:attrNameLst>
                                          <p:attrName>style.visibility</p:attrName>
                                        </p:attrNameLst>
                                      </p:cBhvr>
                                      <p:to>
                                        <p:strVal val="visible"/>
                                      </p:to>
                                    </p:set>
                                    <p:animEffect transition="in" filter="wedge">
                                      <p:cBhvr>
                                        <p:cTn id="7" dur="2000"/>
                                        <p:tgtEl>
                                          <p:spTgt spid="40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zh-CN" altLang="en-US">
                <a:latin typeface="Arial" charset="0"/>
                <a:ea typeface="黑体" charset="0"/>
              </a:rPr>
              <a:t>多少种排法？</a:t>
            </a:r>
          </a:p>
        </p:txBody>
      </p:sp>
      <p:sp>
        <p:nvSpPr>
          <p:cNvPr id="43011" name="Rectangle 3"/>
          <p:cNvSpPr>
            <a:spLocks noGrp="1" noChangeArrowheads="1"/>
          </p:cNvSpPr>
          <p:nvPr>
            <p:ph idx="1"/>
          </p:nvPr>
        </p:nvSpPr>
        <p:spPr/>
        <p:txBody>
          <a:bodyPr/>
          <a:lstStyle/>
          <a:p>
            <a:pPr eaLnBrk="1" hangingPunct="1"/>
            <a:r>
              <a:rPr lang="zh-CN" altLang="en-US" sz="2600">
                <a:latin typeface="Arial" charset="0"/>
                <a:ea typeface="黑体" charset="0"/>
              </a:rPr>
              <a:t>将</a:t>
            </a:r>
            <a:r>
              <a:rPr lang="en-US" altLang="zh-CN" sz="2600">
                <a:latin typeface="Arial" charset="0"/>
                <a:ea typeface="黑体" charset="0"/>
              </a:rPr>
              <a:t>0,1,2,...,9</a:t>
            </a:r>
            <a:r>
              <a:rPr lang="zh-CN" altLang="en-US" sz="2600">
                <a:latin typeface="Arial" charset="0"/>
                <a:ea typeface="黑体" charset="0"/>
              </a:rPr>
              <a:t>排成一列，要求第</a:t>
            </a:r>
            <a:r>
              <a:rPr lang="en-US" altLang="zh-CN" sz="2600">
                <a:latin typeface="Arial" charset="0"/>
                <a:ea typeface="黑体" charset="0"/>
              </a:rPr>
              <a:t>1</a:t>
            </a:r>
            <a:r>
              <a:rPr lang="zh-CN" altLang="en-US" sz="2600">
                <a:latin typeface="Arial" charset="0"/>
                <a:ea typeface="黑体" charset="0"/>
              </a:rPr>
              <a:t>个数字大于</a:t>
            </a:r>
            <a:r>
              <a:rPr lang="en-US" altLang="zh-CN" sz="2600">
                <a:latin typeface="Arial" charset="0"/>
                <a:ea typeface="黑体" charset="0"/>
              </a:rPr>
              <a:t>1</a:t>
            </a:r>
            <a:r>
              <a:rPr lang="zh-CN" altLang="en-US" sz="2600">
                <a:latin typeface="Arial" charset="0"/>
                <a:ea typeface="黑体" charset="0"/>
              </a:rPr>
              <a:t>，最后一个数字小于</a:t>
            </a:r>
            <a:r>
              <a:rPr lang="en-US" altLang="zh-CN" sz="2600">
                <a:latin typeface="Arial" charset="0"/>
                <a:ea typeface="黑体" charset="0"/>
              </a:rPr>
              <a:t>8</a:t>
            </a:r>
            <a:r>
              <a:rPr lang="zh-CN" altLang="en-US" sz="2600">
                <a:latin typeface="Arial" charset="0"/>
                <a:ea typeface="黑体" charset="0"/>
              </a:rPr>
              <a:t>，共有多少种排法？</a:t>
            </a:r>
          </a:p>
          <a:p>
            <a:pPr lvl="1" eaLnBrk="1" hangingPunct="1">
              <a:spcBef>
                <a:spcPct val="50000"/>
              </a:spcBef>
            </a:pPr>
            <a:r>
              <a:rPr lang="zh-CN" altLang="en-US" sz="2200">
                <a:latin typeface="Arial" charset="0"/>
                <a:ea typeface="黑体" charset="0"/>
              </a:rPr>
              <a:t>这</a:t>
            </a:r>
            <a:r>
              <a:rPr lang="en-US" altLang="zh-CN" sz="2200">
                <a:latin typeface="Arial" charset="0"/>
                <a:ea typeface="黑体" charset="0"/>
              </a:rPr>
              <a:t>10</a:t>
            </a:r>
            <a:r>
              <a:rPr lang="zh-CN" altLang="en-US" sz="2200">
                <a:latin typeface="Arial" charset="0"/>
                <a:ea typeface="黑体" charset="0"/>
              </a:rPr>
              <a:t>个数字所有的排法构成全集</a:t>
            </a:r>
            <a:r>
              <a:rPr lang="en-US" altLang="zh-CN" sz="2200">
                <a:latin typeface="Arial" charset="0"/>
                <a:ea typeface="黑体" charset="0"/>
              </a:rPr>
              <a:t>U, |U|=10!</a:t>
            </a:r>
          </a:p>
          <a:p>
            <a:pPr lvl="1" eaLnBrk="1" hangingPunct="1"/>
            <a:r>
              <a:rPr lang="zh-CN" altLang="en-US" sz="2200">
                <a:latin typeface="Arial" charset="0"/>
                <a:ea typeface="黑体" charset="0"/>
              </a:rPr>
              <a:t>第</a:t>
            </a:r>
            <a:r>
              <a:rPr lang="en-US" altLang="zh-CN" sz="2200">
                <a:latin typeface="Arial" charset="0"/>
                <a:ea typeface="黑体" charset="0"/>
              </a:rPr>
              <a:t>1</a:t>
            </a:r>
            <a:r>
              <a:rPr lang="zh-CN" altLang="en-US" sz="2200">
                <a:latin typeface="Arial" charset="0"/>
                <a:ea typeface="黑体" charset="0"/>
              </a:rPr>
              <a:t>个数字</a:t>
            </a:r>
            <a:r>
              <a:rPr lang="zh-CN" altLang="en-US" sz="2200" b="1">
                <a:solidFill>
                  <a:srgbClr val="FF0000"/>
                </a:solidFill>
                <a:latin typeface="Arial" charset="0"/>
                <a:ea typeface="黑体" charset="0"/>
              </a:rPr>
              <a:t>不</a:t>
            </a:r>
            <a:r>
              <a:rPr lang="zh-CN" altLang="en-US" sz="2200">
                <a:latin typeface="Arial" charset="0"/>
                <a:ea typeface="黑体" charset="0"/>
              </a:rPr>
              <a:t>大于</a:t>
            </a:r>
            <a:r>
              <a:rPr lang="en-US" altLang="zh-CN" sz="2200">
                <a:latin typeface="Arial" charset="0"/>
                <a:ea typeface="黑体" charset="0"/>
              </a:rPr>
              <a:t>1</a:t>
            </a:r>
            <a:r>
              <a:rPr lang="zh-CN" altLang="en-US" sz="2200">
                <a:latin typeface="Arial" charset="0"/>
                <a:ea typeface="黑体" charset="0"/>
              </a:rPr>
              <a:t>的排法构成子集</a:t>
            </a:r>
            <a:r>
              <a:rPr lang="en-US" altLang="zh-CN" sz="2200">
                <a:latin typeface="Arial" charset="0"/>
                <a:ea typeface="黑体" charset="0"/>
              </a:rPr>
              <a:t>A</a:t>
            </a:r>
            <a:r>
              <a:rPr lang="en-US" altLang="zh-CN" sz="1800">
                <a:solidFill>
                  <a:srgbClr val="990000"/>
                </a:solidFill>
                <a:latin typeface="Arial" charset="0"/>
                <a:ea typeface="黑体" charset="0"/>
              </a:rPr>
              <a:t>(</a:t>
            </a:r>
            <a:r>
              <a:rPr lang="zh-CN" altLang="en-US" sz="1800">
                <a:solidFill>
                  <a:srgbClr val="990000"/>
                </a:solidFill>
                <a:latin typeface="Arial" charset="0"/>
                <a:ea typeface="黑体" charset="0"/>
              </a:rPr>
              <a:t>即所有以</a:t>
            </a:r>
            <a:r>
              <a:rPr lang="en-US" altLang="zh-CN" sz="1800">
                <a:solidFill>
                  <a:srgbClr val="990000"/>
                </a:solidFill>
                <a:latin typeface="Arial" charset="0"/>
                <a:ea typeface="黑体" charset="0"/>
              </a:rPr>
              <a:t>0</a:t>
            </a:r>
            <a:r>
              <a:rPr lang="zh-CN" altLang="en-US" sz="1800">
                <a:solidFill>
                  <a:srgbClr val="990000"/>
                </a:solidFill>
                <a:latin typeface="Arial" charset="0"/>
                <a:ea typeface="黑体" charset="0"/>
              </a:rPr>
              <a:t>或者</a:t>
            </a:r>
            <a:r>
              <a:rPr lang="en-US" altLang="zh-CN" sz="1800">
                <a:solidFill>
                  <a:srgbClr val="990000"/>
                </a:solidFill>
                <a:latin typeface="Arial" charset="0"/>
                <a:ea typeface="黑体" charset="0"/>
              </a:rPr>
              <a:t>1</a:t>
            </a:r>
            <a:r>
              <a:rPr lang="zh-CN" altLang="en-US" sz="1800">
                <a:solidFill>
                  <a:srgbClr val="990000"/>
                </a:solidFill>
                <a:latin typeface="Arial" charset="0"/>
                <a:ea typeface="黑体" charset="0"/>
              </a:rPr>
              <a:t>开头的排法</a:t>
            </a:r>
            <a:r>
              <a:rPr lang="en-US" altLang="zh-CN" sz="1800">
                <a:solidFill>
                  <a:srgbClr val="990000"/>
                </a:solidFill>
                <a:latin typeface="Arial" charset="0"/>
                <a:ea typeface="黑体" charset="0"/>
              </a:rPr>
              <a:t>)</a:t>
            </a:r>
            <a:r>
              <a:rPr lang="en-US" altLang="zh-CN" sz="2200">
                <a:latin typeface="Arial" charset="0"/>
                <a:ea typeface="黑体" charset="0"/>
              </a:rPr>
              <a:t>, |A|=2</a:t>
            </a:r>
            <a:r>
              <a:rPr lang="en-US" altLang="zh-CN" sz="2200">
                <a:latin typeface="Arial" charset="0"/>
                <a:ea typeface="黑体" charset="0"/>
                <a:sym typeface="Wingdings 2" charset="0"/>
              </a:rPr>
              <a:t></a:t>
            </a:r>
            <a:r>
              <a:rPr lang="en-US" altLang="zh-CN" sz="2200">
                <a:latin typeface="Arial" charset="0"/>
                <a:ea typeface="黑体" charset="0"/>
              </a:rPr>
              <a:t>9!</a:t>
            </a:r>
          </a:p>
          <a:p>
            <a:pPr lvl="1" eaLnBrk="1" hangingPunct="1"/>
            <a:r>
              <a:rPr lang="zh-CN" altLang="en-US" sz="2200">
                <a:latin typeface="Arial" charset="0"/>
                <a:ea typeface="黑体" charset="0"/>
              </a:rPr>
              <a:t>最后一个数字</a:t>
            </a:r>
            <a:r>
              <a:rPr lang="zh-CN" altLang="en-US" sz="2200" b="1">
                <a:solidFill>
                  <a:srgbClr val="FF0000"/>
                </a:solidFill>
                <a:latin typeface="Arial" charset="0"/>
                <a:ea typeface="黑体" charset="0"/>
              </a:rPr>
              <a:t>不</a:t>
            </a:r>
            <a:r>
              <a:rPr lang="zh-CN" altLang="en-US" sz="2200">
                <a:latin typeface="Arial" charset="0"/>
                <a:ea typeface="黑体" charset="0"/>
              </a:rPr>
              <a:t>小于</a:t>
            </a:r>
            <a:r>
              <a:rPr lang="en-US" altLang="zh-CN" sz="2200">
                <a:latin typeface="Arial" charset="0"/>
                <a:ea typeface="黑体" charset="0"/>
              </a:rPr>
              <a:t>8</a:t>
            </a:r>
            <a:r>
              <a:rPr lang="zh-CN" altLang="en-US" sz="2200">
                <a:latin typeface="Arial" charset="0"/>
                <a:ea typeface="黑体" charset="0"/>
              </a:rPr>
              <a:t>的排法构成子集</a:t>
            </a:r>
            <a:r>
              <a:rPr lang="en-US" altLang="zh-CN" sz="2200">
                <a:latin typeface="Arial" charset="0"/>
                <a:ea typeface="黑体" charset="0"/>
              </a:rPr>
              <a:t>B</a:t>
            </a:r>
            <a:r>
              <a:rPr lang="en-US" altLang="zh-CN" sz="1800">
                <a:solidFill>
                  <a:srgbClr val="990000"/>
                </a:solidFill>
                <a:latin typeface="Arial" charset="0"/>
                <a:ea typeface="黑体" charset="0"/>
              </a:rPr>
              <a:t>(</a:t>
            </a:r>
            <a:r>
              <a:rPr lang="zh-CN" altLang="en-US" sz="1800">
                <a:solidFill>
                  <a:srgbClr val="990000"/>
                </a:solidFill>
                <a:latin typeface="Arial" charset="0"/>
                <a:ea typeface="黑体" charset="0"/>
              </a:rPr>
              <a:t>即所有以</a:t>
            </a:r>
            <a:r>
              <a:rPr lang="en-US" altLang="zh-CN" sz="1800">
                <a:solidFill>
                  <a:srgbClr val="990000"/>
                </a:solidFill>
                <a:latin typeface="Arial" charset="0"/>
                <a:ea typeface="黑体" charset="0"/>
              </a:rPr>
              <a:t>8</a:t>
            </a:r>
            <a:r>
              <a:rPr lang="zh-CN" altLang="en-US" sz="1800">
                <a:solidFill>
                  <a:srgbClr val="990000"/>
                </a:solidFill>
                <a:latin typeface="Arial" charset="0"/>
                <a:ea typeface="黑体" charset="0"/>
              </a:rPr>
              <a:t>或者</a:t>
            </a:r>
            <a:r>
              <a:rPr lang="en-US" altLang="zh-CN" sz="1800">
                <a:solidFill>
                  <a:srgbClr val="990000"/>
                </a:solidFill>
                <a:latin typeface="Arial" charset="0"/>
                <a:ea typeface="黑体" charset="0"/>
              </a:rPr>
              <a:t>9</a:t>
            </a:r>
            <a:r>
              <a:rPr lang="zh-CN" altLang="en-US" sz="1800">
                <a:solidFill>
                  <a:srgbClr val="990000"/>
                </a:solidFill>
                <a:latin typeface="Arial" charset="0"/>
                <a:ea typeface="黑体" charset="0"/>
              </a:rPr>
              <a:t>结束的排法</a:t>
            </a:r>
            <a:r>
              <a:rPr lang="en-US" altLang="zh-CN" sz="1800">
                <a:solidFill>
                  <a:srgbClr val="990000"/>
                </a:solidFill>
                <a:latin typeface="Arial" charset="0"/>
                <a:ea typeface="黑体" charset="0"/>
              </a:rPr>
              <a:t>)</a:t>
            </a:r>
            <a:r>
              <a:rPr lang="en-US" altLang="zh-CN" sz="2200">
                <a:latin typeface="Arial" charset="0"/>
                <a:ea typeface="黑体" charset="0"/>
              </a:rPr>
              <a:t>, |B|=2</a:t>
            </a:r>
            <a:r>
              <a:rPr lang="en-US" altLang="zh-CN" sz="2200">
                <a:latin typeface="Arial" charset="0"/>
                <a:ea typeface="黑体" charset="0"/>
                <a:sym typeface="Wingdings 2" charset="0"/>
              </a:rPr>
              <a:t>9!</a:t>
            </a:r>
          </a:p>
          <a:p>
            <a:pPr lvl="1" eaLnBrk="1" hangingPunct="1"/>
            <a:r>
              <a:rPr lang="en-US" altLang="zh-CN" sz="2200">
                <a:latin typeface="Arial" charset="0"/>
                <a:ea typeface="黑体" charset="0"/>
                <a:sym typeface="Wingdings 2" charset="0"/>
              </a:rPr>
              <a:t>|A</a:t>
            </a:r>
            <a:r>
              <a:rPr lang="en-US" altLang="zh-CN" sz="2200">
                <a:latin typeface="Arial" charset="0"/>
                <a:ea typeface="黑体" charset="0"/>
                <a:sym typeface="Symbol" charset="0"/>
              </a:rPr>
              <a:t>B|=2</a:t>
            </a:r>
            <a:r>
              <a:rPr lang="en-US" altLang="zh-CN" sz="2200">
                <a:latin typeface="Arial" charset="0"/>
                <a:ea typeface="黑体" charset="0"/>
                <a:sym typeface="Wingdings 2" charset="0"/>
              </a:rPr>
              <a:t></a:t>
            </a:r>
            <a:r>
              <a:rPr lang="en-US" altLang="zh-CN" sz="2200">
                <a:latin typeface="Arial" charset="0"/>
                <a:ea typeface="黑体" charset="0"/>
                <a:sym typeface="Symbol" charset="0"/>
              </a:rPr>
              <a:t>2</a:t>
            </a:r>
            <a:r>
              <a:rPr lang="en-US" altLang="zh-CN" sz="2200">
                <a:latin typeface="Arial" charset="0"/>
                <a:ea typeface="黑体" charset="0"/>
                <a:sym typeface="Wingdings 2" charset="0"/>
              </a:rPr>
              <a:t>8!</a:t>
            </a:r>
          </a:p>
          <a:p>
            <a:pPr lvl="1" eaLnBrk="1" hangingPunct="1"/>
            <a:r>
              <a:rPr lang="zh-CN" altLang="en-US" sz="2200">
                <a:latin typeface="Arial" charset="0"/>
                <a:ea typeface="黑体" charset="0"/>
                <a:sym typeface="Wingdings 2" charset="0"/>
              </a:rPr>
              <a:t>题目要求的排法构成子集</a:t>
            </a:r>
            <a:r>
              <a:rPr lang="en-US" altLang="zh-CN" sz="2200">
                <a:latin typeface="Arial" charset="0"/>
                <a:ea typeface="黑体" charset="0"/>
                <a:sym typeface="Wingdings 2" charset="0"/>
              </a:rPr>
              <a:t>(~A</a:t>
            </a:r>
            <a:r>
              <a:rPr lang="en-US" altLang="zh-CN" sz="2200">
                <a:latin typeface="Arial" charset="0"/>
                <a:ea typeface="黑体" charset="0"/>
                <a:sym typeface="Symbol" charset="0"/>
              </a:rPr>
              <a:t>~B)</a:t>
            </a:r>
          </a:p>
          <a:p>
            <a:pPr lvl="1" eaLnBrk="1" hangingPunct="1"/>
            <a:r>
              <a:rPr lang="en-US" altLang="zh-CN" sz="2200">
                <a:latin typeface="Arial" charset="0"/>
                <a:ea typeface="黑体" charset="0"/>
                <a:sym typeface="Symbol" charset="0"/>
              </a:rPr>
              <a:t>|</a:t>
            </a:r>
            <a:r>
              <a:rPr lang="en-US" altLang="zh-CN" sz="2200">
                <a:latin typeface="Arial" charset="0"/>
                <a:ea typeface="黑体" charset="0"/>
                <a:sym typeface="Wingdings 2" charset="0"/>
              </a:rPr>
              <a:t>(~A</a:t>
            </a:r>
            <a:r>
              <a:rPr lang="en-US" altLang="zh-CN" sz="2200">
                <a:latin typeface="Arial" charset="0"/>
                <a:ea typeface="黑体" charset="0"/>
                <a:sym typeface="Symbol" charset="0"/>
              </a:rPr>
              <a:t>~B)| = |U| - |AB| = |U| -|A| - |B| + |AB| = 10! - 4</a:t>
            </a:r>
            <a:r>
              <a:rPr lang="en-US" altLang="zh-CN" sz="2200">
                <a:latin typeface="Arial" charset="0"/>
                <a:ea typeface="黑体" charset="0"/>
                <a:sym typeface="Wingdings 2" charset="0"/>
              </a:rPr>
              <a:t>9! + 48! = 2,338,560</a:t>
            </a:r>
            <a:endParaRPr lang="en-US" sz="2200">
              <a:latin typeface="Arial" charset="0"/>
              <a:ea typeface="黑体" charset="0"/>
              <a:sym typeface="Wingdings 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anim calcmode="lin" valueType="num">
                                      <p:cBhvr additive="base">
                                        <p:cTn id="7" dur="5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anim calcmode="lin" valueType="num">
                                      <p:cBhvr additive="base">
                                        <p:cTn id="11" dur="5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01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anim calcmode="lin" valueType="num">
                                      <p:cBhvr additive="base">
                                        <p:cTn id="15" dur="5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3011">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3011">
                                            <p:txEl>
                                              <p:pRg st="4" end="4"/>
                                            </p:txEl>
                                          </p:spTgt>
                                        </p:tgtEl>
                                        <p:attrNameLst>
                                          <p:attrName>style.visibility</p:attrName>
                                        </p:attrNameLst>
                                      </p:cBhvr>
                                      <p:to>
                                        <p:strVal val="visible"/>
                                      </p:to>
                                    </p:set>
                                    <p:anim calcmode="lin" valueType="num">
                                      <p:cBhvr additive="base">
                                        <p:cTn id="19" dur="500" fill="hold"/>
                                        <p:tgtEl>
                                          <p:spTgt spid="430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011">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3011">
                                            <p:txEl>
                                              <p:pRg st="5" end="5"/>
                                            </p:txEl>
                                          </p:spTgt>
                                        </p:tgtEl>
                                        <p:attrNameLst>
                                          <p:attrName>style.visibility</p:attrName>
                                        </p:attrNameLst>
                                      </p:cBhvr>
                                      <p:to>
                                        <p:strVal val="visible"/>
                                      </p:to>
                                    </p:set>
                                    <p:anim calcmode="lin" valueType="num">
                                      <p:cBhvr additive="base">
                                        <p:cTn id="23" dur="500" fill="hold"/>
                                        <p:tgtEl>
                                          <p:spTgt spid="43011">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011">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3011">
                                            <p:txEl>
                                              <p:pRg st="6" end="6"/>
                                            </p:txEl>
                                          </p:spTgt>
                                        </p:tgtEl>
                                        <p:attrNameLst>
                                          <p:attrName>style.visibility</p:attrName>
                                        </p:attrNameLst>
                                      </p:cBhvr>
                                      <p:to>
                                        <p:strVal val="visible"/>
                                      </p:to>
                                    </p:set>
                                    <p:anim calcmode="lin" valueType="num">
                                      <p:cBhvr additive="base">
                                        <p:cTn id="27" dur="500" fill="hold"/>
                                        <p:tgtEl>
                                          <p:spTgt spid="43011">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30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zh-CN" altLang="en-US">
                <a:latin typeface="Arial" charset="0"/>
                <a:ea typeface="黑体" charset="0"/>
              </a:rPr>
              <a:t>三个有限集合并集的计数</a:t>
            </a:r>
          </a:p>
        </p:txBody>
      </p:sp>
      <p:sp>
        <p:nvSpPr>
          <p:cNvPr id="55298" name="Rectangle 3"/>
          <p:cNvSpPr>
            <a:spLocks noGrp="1" noChangeArrowheads="1"/>
          </p:cNvSpPr>
          <p:nvPr>
            <p:ph idx="1"/>
          </p:nvPr>
        </p:nvSpPr>
        <p:spPr>
          <a:xfrm>
            <a:off x="179388" y="1719263"/>
            <a:ext cx="8785225" cy="4411662"/>
          </a:xfrm>
        </p:spPr>
        <p:txBody>
          <a:bodyPr/>
          <a:lstStyle/>
          <a:p>
            <a:pPr eaLnBrk="1" hangingPunct="1"/>
            <a:r>
              <a:rPr lang="zh-CN" altLang="en-US" sz="2400" dirty="0">
                <a:latin typeface="Arial" charset="0"/>
                <a:ea typeface="黑体" charset="0"/>
              </a:rPr>
              <a:t>假设定义全集的三个子集</a:t>
            </a:r>
            <a:r>
              <a:rPr lang="en-US" altLang="zh-CN" sz="2400" dirty="0">
                <a:latin typeface="Arial" charset="0"/>
                <a:ea typeface="黑体" charset="0"/>
              </a:rPr>
              <a:t>A,B,C</a:t>
            </a:r>
            <a:r>
              <a:rPr lang="zh-CN" altLang="en-US" sz="2400" dirty="0">
                <a:latin typeface="Arial" charset="0"/>
                <a:ea typeface="黑体" charset="0"/>
              </a:rPr>
              <a:t>。则：</a:t>
            </a:r>
          </a:p>
          <a:p>
            <a:pPr algn="ctr" eaLnBrk="1" hangingPunct="1">
              <a:buFont typeface="Wingdings" charset="0"/>
              <a:buNone/>
            </a:pPr>
            <a:r>
              <a:rPr lang="en-US" altLang="zh-CN" sz="2400" dirty="0">
                <a:latin typeface="Arial" charset="0"/>
                <a:ea typeface="黑体" charset="0"/>
              </a:rPr>
              <a:t>|A</a:t>
            </a:r>
            <a:r>
              <a:rPr lang="en-US" altLang="zh-CN" sz="2400" dirty="0">
                <a:latin typeface="Arial" charset="0"/>
                <a:ea typeface="黑体" charset="0"/>
                <a:sym typeface="Symbol" charset="0"/>
              </a:rPr>
              <a:t>BC|=|A|+|B|+|C|-|AB|-|AC|-|BC|+|ABC|</a:t>
            </a:r>
          </a:p>
          <a:p>
            <a:pPr marL="344487" lvl="1" indent="0" eaLnBrk="1" hangingPunct="1">
              <a:spcBef>
                <a:spcPct val="50000"/>
              </a:spcBef>
              <a:buNone/>
            </a:pPr>
            <a:r>
              <a:rPr lang="zh-CN" altLang="en-US" sz="2400" dirty="0">
                <a:latin typeface="Arial" charset="0"/>
                <a:ea typeface="黑体" charset="0"/>
                <a:sym typeface="Symbol" charset="0"/>
              </a:rPr>
              <a:t>证明：</a:t>
            </a:r>
          </a:p>
          <a:p>
            <a:pPr marL="344487" lvl="1" indent="0" eaLnBrk="1" hangingPunct="1">
              <a:lnSpc>
                <a:spcPct val="110000"/>
              </a:lnSpc>
              <a:spcBef>
                <a:spcPct val="40000"/>
              </a:spcBef>
              <a:buNone/>
            </a:pPr>
            <a:r>
              <a:rPr lang="en-US" altLang="zh-CN" sz="2400" dirty="0">
                <a:latin typeface="Arial" charset="0"/>
                <a:ea typeface="黑体" charset="0"/>
                <a:sym typeface="Symbol" charset="0"/>
              </a:rPr>
              <a:t>|ABC|=</a:t>
            </a:r>
            <a:r>
              <a:rPr lang="en-US" altLang="zh-CN" sz="2400" dirty="0">
                <a:solidFill>
                  <a:srgbClr val="990000"/>
                </a:solidFill>
                <a:latin typeface="Arial" charset="0"/>
                <a:ea typeface="黑体" charset="0"/>
                <a:sym typeface="Symbol" charset="0"/>
              </a:rPr>
              <a:t>|AB|</a:t>
            </a:r>
            <a:r>
              <a:rPr lang="en-US" altLang="zh-CN" sz="2400" dirty="0">
                <a:latin typeface="Arial" charset="0"/>
                <a:ea typeface="黑体" charset="0"/>
                <a:sym typeface="Symbol" charset="0"/>
              </a:rPr>
              <a:t>+|C|-|(AB)C|</a:t>
            </a:r>
          </a:p>
          <a:p>
            <a:pPr marL="344487" lvl="1" indent="0" eaLnBrk="1" hangingPunct="1">
              <a:lnSpc>
                <a:spcPct val="110000"/>
              </a:lnSpc>
              <a:spcBef>
                <a:spcPct val="40000"/>
              </a:spcBef>
              <a:buNone/>
            </a:pPr>
            <a:r>
              <a:rPr lang="en-US" altLang="zh-CN" sz="2400" dirty="0">
                <a:latin typeface="Arial" charset="0"/>
                <a:ea typeface="黑体" charset="0"/>
                <a:sym typeface="Symbol" charset="0"/>
              </a:rPr>
              <a:t>               =</a:t>
            </a:r>
            <a:r>
              <a:rPr lang="en-US" altLang="zh-CN" sz="2400" dirty="0">
                <a:solidFill>
                  <a:srgbClr val="990000"/>
                </a:solidFill>
                <a:latin typeface="Arial" charset="0"/>
                <a:ea typeface="黑体" charset="0"/>
                <a:sym typeface="Symbol" charset="0"/>
              </a:rPr>
              <a:t>|A|+|B|-|AB|</a:t>
            </a:r>
            <a:r>
              <a:rPr lang="en-US" altLang="zh-CN" sz="2400" dirty="0">
                <a:latin typeface="Arial" charset="0"/>
                <a:ea typeface="黑体" charset="0"/>
                <a:sym typeface="Symbol" charset="0"/>
              </a:rPr>
              <a:t>+|C</a:t>
            </a:r>
            <a:r>
              <a:rPr lang="en-US" altLang="zh-CN" sz="2400" dirty="0">
                <a:solidFill>
                  <a:srgbClr val="006600"/>
                </a:solidFill>
                <a:latin typeface="Arial" charset="0"/>
                <a:ea typeface="黑体" charset="0"/>
                <a:sym typeface="Symbol" charset="0"/>
              </a:rPr>
              <a:t>|-|(AC)(BC)|</a:t>
            </a:r>
          </a:p>
          <a:p>
            <a:pPr marL="344487" lvl="1" indent="0" eaLnBrk="1" hangingPunct="1">
              <a:lnSpc>
                <a:spcPct val="110000"/>
              </a:lnSpc>
              <a:spcBef>
                <a:spcPct val="40000"/>
              </a:spcBef>
              <a:buNone/>
            </a:pPr>
            <a:r>
              <a:rPr lang="en-US" altLang="zh-CN" sz="2400" dirty="0">
                <a:latin typeface="Arial" charset="0"/>
                <a:ea typeface="黑体" charset="0"/>
                <a:sym typeface="Symbol" charset="0"/>
              </a:rPr>
              <a:t>               =</a:t>
            </a:r>
            <a:r>
              <a:rPr lang="en-US" altLang="zh-CN" sz="2400" dirty="0">
                <a:solidFill>
                  <a:srgbClr val="990000"/>
                </a:solidFill>
                <a:latin typeface="Arial" charset="0"/>
                <a:ea typeface="黑体" charset="0"/>
                <a:sym typeface="Symbol" charset="0"/>
              </a:rPr>
              <a:t>|A|+|B|-|AB|</a:t>
            </a:r>
            <a:r>
              <a:rPr lang="en-US" altLang="zh-CN" sz="2400" dirty="0">
                <a:latin typeface="Arial" charset="0"/>
                <a:ea typeface="黑体" charset="0"/>
                <a:sym typeface="Symbol" charset="0"/>
              </a:rPr>
              <a:t>+|C| </a:t>
            </a:r>
            <a:r>
              <a:rPr lang="en-US" altLang="zh-CN" sz="2400" dirty="0">
                <a:solidFill>
                  <a:srgbClr val="006600"/>
                </a:solidFill>
                <a:latin typeface="Arial" charset="0"/>
                <a:ea typeface="黑体" charset="0"/>
                <a:sym typeface="Symbol" charset="0"/>
              </a:rPr>
              <a:t>- |(AC)|-|(BC)|+|(ABC)|</a:t>
            </a:r>
            <a:endParaRPr lang="en-US" altLang="zh-CN" sz="2400" dirty="0">
              <a:latin typeface="Arial" charset="0"/>
              <a:ea typeface="黑体" charset="0"/>
              <a:sym typeface="Symbol" charset="0"/>
            </a:endParaRPr>
          </a:p>
          <a:p>
            <a:pPr marL="344487" lvl="1" indent="0" eaLnBrk="1" hangingPunct="1">
              <a:lnSpc>
                <a:spcPct val="110000"/>
              </a:lnSpc>
              <a:spcBef>
                <a:spcPct val="40000"/>
              </a:spcBef>
              <a:buNone/>
            </a:pPr>
            <a:r>
              <a:rPr lang="en-US" altLang="zh-CN" sz="2400" dirty="0">
                <a:latin typeface="Arial" charset="0"/>
                <a:ea typeface="黑体" charset="0"/>
                <a:sym typeface="Symbol" charset="0"/>
              </a:rPr>
              <a:t>               =|A|+|B|+|C|-|AB|-|AC|-|BC|+|ABC|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zh-CN" altLang="en-US">
                <a:latin typeface="Arial" charset="0"/>
                <a:ea typeface="黑体" charset="0"/>
              </a:rPr>
              <a:t>关于选课的例子</a:t>
            </a:r>
          </a:p>
        </p:txBody>
      </p:sp>
      <p:sp>
        <p:nvSpPr>
          <p:cNvPr id="57346" name="Rectangle 3"/>
          <p:cNvSpPr>
            <a:spLocks noGrp="1" noChangeArrowheads="1"/>
          </p:cNvSpPr>
          <p:nvPr>
            <p:ph idx="1"/>
          </p:nvPr>
        </p:nvSpPr>
        <p:spPr/>
        <p:txBody>
          <a:bodyPr/>
          <a:lstStyle/>
          <a:p>
            <a:pPr eaLnBrk="1" hangingPunct="1">
              <a:lnSpc>
                <a:spcPct val="110000"/>
              </a:lnSpc>
              <a:spcBef>
                <a:spcPct val="40000"/>
              </a:spcBef>
            </a:pPr>
            <a:r>
              <a:rPr lang="zh-CN" altLang="en-US">
                <a:latin typeface="Arial" charset="0"/>
                <a:ea typeface="黑体" charset="0"/>
              </a:rPr>
              <a:t>全班共有</a:t>
            </a:r>
            <a:r>
              <a:rPr lang="en-US" altLang="zh-CN">
                <a:latin typeface="Arial" charset="0"/>
                <a:ea typeface="黑体" charset="0"/>
              </a:rPr>
              <a:t>160</a:t>
            </a:r>
            <a:r>
              <a:rPr lang="zh-CN" altLang="en-US">
                <a:latin typeface="Times New Roman" charset="0"/>
                <a:ea typeface="黑体" charset="0"/>
              </a:rPr>
              <a:t>个学生</a:t>
            </a:r>
          </a:p>
          <a:p>
            <a:pPr lvl="1" eaLnBrk="1" hangingPunct="1">
              <a:lnSpc>
                <a:spcPct val="110000"/>
              </a:lnSpc>
              <a:spcBef>
                <a:spcPct val="40000"/>
              </a:spcBef>
            </a:pPr>
            <a:r>
              <a:rPr lang="zh-CN" altLang="en-US">
                <a:latin typeface="Times New Roman" charset="0"/>
                <a:ea typeface="黑体" charset="0"/>
              </a:rPr>
              <a:t>选数学课</a:t>
            </a:r>
            <a:r>
              <a:rPr lang="en-US" altLang="zh-CN">
                <a:latin typeface="Arial" charset="0"/>
                <a:ea typeface="黑体" charset="0"/>
              </a:rPr>
              <a:t>64</a:t>
            </a:r>
            <a:r>
              <a:rPr lang="zh-CN" altLang="en-US">
                <a:latin typeface="Times New Roman" charset="0"/>
                <a:ea typeface="黑体" charset="0"/>
              </a:rPr>
              <a:t>人，选计算机课</a:t>
            </a:r>
            <a:r>
              <a:rPr lang="en-US" altLang="zh-CN">
                <a:latin typeface="Arial" charset="0"/>
                <a:ea typeface="黑体" charset="0"/>
              </a:rPr>
              <a:t>94</a:t>
            </a:r>
            <a:r>
              <a:rPr lang="zh-CN" altLang="en-US">
                <a:latin typeface="Times New Roman" charset="0"/>
                <a:ea typeface="黑体" charset="0"/>
              </a:rPr>
              <a:t>人，选金融课</a:t>
            </a:r>
            <a:r>
              <a:rPr lang="en-US" altLang="zh-CN">
                <a:latin typeface="Arial" charset="0"/>
                <a:ea typeface="黑体" charset="0"/>
              </a:rPr>
              <a:t>58</a:t>
            </a:r>
            <a:r>
              <a:rPr lang="zh-CN" altLang="en-US">
                <a:latin typeface="Times New Roman" charset="0"/>
                <a:ea typeface="黑体" charset="0"/>
              </a:rPr>
              <a:t>人</a:t>
            </a:r>
          </a:p>
          <a:p>
            <a:pPr lvl="1" eaLnBrk="1" hangingPunct="1">
              <a:lnSpc>
                <a:spcPct val="110000"/>
              </a:lnSpc>
              <a:spcBef>
                <a:spcPct val="40000"/>
              </a:spcBef>
            </a:pPr>
            <a:r>
              <a:rPr lang="zh-CN" altLang="en-US">
                <a:latin typeface="Times New Roman" charset="0"/>
                <a:ea typeface="黑体" charset="0"/>
              </a:rPr>
              <a:t>选数学与金融的</a:t>
            </a:r>
            <a:r>
              <a:rPr lang="en-US" altLang="zh-CN">
                <a:latin typeface="Arial" charset="0"/>
                <a:ea typeface="黑体" charset="0"/>
              </a:rPr>
              <a:t>28</a:t>
            </a:r>
            <a:r>
              <a:rPr lang="zh-CN" altLang="en-US">
                <a:latin typeface="Times New Roman" charset="0"/>
                <a:ea typeface="黑体" charset="0"/>
              </a:rPr>
              <a:t>人，选数学与计算机的</a:t>
            </a:r>
            <a:r>
              <a:rPr lang="en-US" altLang="zh-CN">
                <a:latin typeface="Arial" charset="0"/>
                <a:ea typeface="黑体" charset="0"/>
              </a:rPr>
              <a:t>26</a:t>
            </a:r>
            <a:r>
              <a:rPr lang="zh-CN" altLang="en-US">
                <a:latin typeface="Times New Roman" charset="0"/>
                <a:ea typeface="黑体" charset="0"/>
              </a:rPr>
              <a:t>人，选计算机与金融的</a:t>
            </a:r>
            <a:r>
              <a:rPr lang="en-US" altLang="zh-CN">
                <a:latin typeface="Arial" charset="0"/>
                <a:ea typeface="黑体" charset="0"/>
              </a:rPr>
              <a:t>22</a:t>
            </a:r>
            <a:r>
              <a:rPr lang="zh-CN" altLang="en-US">
                <a:latin typeface="Times New Roman" charset="0"/>
                <a:ea typeface="黑体" charset="0"/>
              </a:rPr>
              <a:t>人</a:t>
            </a:r>
          </a:p>
          <a:p>
            <a:pPr lvl="1" eaLnBrk="1" hangingPunct="1">
              <a:lnSpc>
                <a:spcPct val="110000"/>
              </a:lnSpc>
              <a:spcBef>
                <a:spcPct val="40000"/>
              </a:spcBef>
            </a:pPr>
            <a:r>
              <a:rPr lang="zh-CN" altLang="en-US">
                <a:latin typeface="Times New Roman" charset="0"/>
                <a:ea typeface="黑体" charset="0"/>
              </a:rPr>
              <a:t>三种课全选的</a:t>
            </a:r>
            <a:r>
              <a:rPr lang="en-US" altLang="zh-CN">
                <a:latin typeface="Arial" charset="0"/>
                <a:ea typeface="黑体" charset="0"/>
              </a:rPr>
              <a:t>14</a:t>
            </a:r>
            <a:r>
              <a:rPr lang="zh-CN" altLang="en-US">
                <a:latin typeface="Times New Roman" charset="0"/>
                <a:ea typeface="黑体" charset="0"/>
              </a:rPr>
              <a:t>人。</a:t>
            </a:r>
          </a:p>
          <a:p>
            <a:pPr eaLnBrk="1" hangingPunct="1">
              <a:lnSpc>
                <a:spcPct val="110000"/>
              </a:lnSpc>
              <a:spcBef>
                <a:spcPct val="40000"/>
              </a:spcBef>
            </a:pPr>
            <a:r>
              <a:rPr lang="zh-CN" altLang="en-US">
                <a:latin typeface="Times New Roman" charset="0"/>
                <a:ea typeface="黑体" charset="0"/>
              </a:rPr>
              <a:t>问：这三种课都没选的是多少？只选一门计算机的有多少？</a:t>
            </a:r>
            <a:endParaRPr lang="zh-CN" altLang="en-US">
              <a:latin typeface="Arial" charset="0"/>
              <a:ea typeface="黑体"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ChangeArrowheads="1"/>
          </p:cNvSpPr>
          <p:nvPr/>
        </p:nvSpPr>
        <p:spPr bwMode="auto">
          <a:xfrm>
            <a:off x="4543425" y="1858963"/>
            <a:ext cx="3886200" cy="3962400"/>
          </a:xfrm>
          <a:prstGeom prst="rect">
            <a:avLst/>
          </a:prstGeom>
          <a:solidFill>
            <a:srgbClr val="FFFF99"/>
          </a:solidFill>
          <a:ln w="9525">
            <a:solidFill>
              <a:schemeClr val="tx1"/>
            </a:solidFill>
            <a:miter lim="800000"/>
            <a:headEnd/>
            <a:tailEnd/>
          </a:ln>
        </p:spPr>
        <p:txBody>
          <a:bodyPr wrap="none" anchor="ctr"/>
          <a:lstStyle/>
          <a:p>
            <a:pPr eaLnBrk="1" hangingPunct="1"/>
            <a:endParaRPr lang="zh-CN" altLang="en-US">
              <a:ea typeface="黑体" charset="0"/>
              <a:cs typeface="黑体" charset="0"/>
            </a:endParaRPr>
          </a:p>
        </p:txBody>
      </p:sp>
      <p:sp>
        <p:nvSpPr>
          <p:cNvPr id="59394" name="Rectangle 3"/>
          <p:cNvSpPr>
            <a:spLocks noGrp="1" noChangeArrowheads="1"/>
          </p:cNvSpPr>
          <p:nvPr>
            <p:ph type="title" idx="4294967295"/>
          </p:nvPr>
        </p:nvSpPr>
        <p:spPr>
          <a:xfrm>
            <a:off x="827088" y="549275"/>
            <a:ext cx="3905250" cy="863600"/>
          </a:xfrm>
        </p:spPr>
        <p:txBody>
          <a:bodyPr/>
          <a:lstStyle/>
          <a:p>
            <a:pPr eaLnBrk="1" hangingPunct="1"/>
            <a:r>
              <a:rPr lang="zh-CN" altLang="en-US">
                <a:latin typeface="Arial" charset="0"/>
                <a:ea typeface="黑体" charset="0"/>
              </a:rPr>
              <a:t>问题的解</a:t>
            </a:r>
          </a:p>
        </p:txBody>
      </p:sp>
      <p:sp>
        <p:nvSpPr>
          <p:cNvPr id="59395" name="Rectangle 4"/>
          <p:cNvSpPr>
            <a:spLocks noGrp="1" noChangeArrowheads="1"/>
          </p:cNvSpPr>
          <p:nvPr>
            <p:ph type="body" sz="half" idx="4294967295"/>
          </p:nvPr>
        </p:nvSpPr>
        <p:spPr>
          <a:xfrm>
            <a:off x="395288" y="1916113"/>
            <a:ext cx="3886200" cy="3852862"/>
          </a:xfrm>
        </p:spPr>
        <p:txBody>
          <a:bodyPr/>
          <a:lstStyle/>
          <a:p>
            <a:pPr eaLnBrk="1" hangingPunct="1"/>
            <a:r>
              <a:rPr lang="en-US" altLang="zh-CN" sz="2200">
                <a:latin typeface="Arial" charset="0"/>
                <a:ea typeface="黑体" charset="0"/>
              </a:rPr>
              <a:t>M-</a:t>
            </a:r>
            <a:r>
              <a:rPr lang="zh-CN" altLang="en-US" sz="2200">
                <a:latin typeface="Arial" charset="0"/>
                <a:ea typeface="黑体" charset="0"/>
              </a:rPr>
              <a:t>数学、</a:t>
            </a:r>
            <a:r>
              <a:rPr lang="en-US" altLang="zh-CN" sz="2200">
                <a:latin typeface="Arial" charset="0"/>
                <a:ea typeface="黑体" charset="0"/>
              </a:rPr>
              <a:t>C-</a:t>
            </a:r>
            <a:r>
              <a:rPr lang="zh-CN" altLang="en-US" sz="2200">
                <a:latin typeface="Arial" charset="0"/>
                <a:ea typeface="黑体" charset="0"/>
              </a:rPr>
              <a:t>计算机、</a:t>
            </a:r>
            <a:r>
              <a:rPr lang="en-US" altLang="zh-CN" sz="2200">
                <a:latin typeface="Arial" charset="0"/>
                <a:ea typeface="黑体" charset="0"/>
              </a:rPr>
              <a:t>F-</a:t>
            </a:r>
            <a:r>
              <a:rPr lang="zh-CN" altLang="en-US" sz="2200">
                <a:latin typeface="Arial" charset="0"/>
                <a:ea typeface="黑体" charset="0"/>
              </a:rPr>
              <a:t>金融</a:t>
            </a:r>
          </a:p>
          <a:p>
            <a:pPr eaLnBrk="1" hangingPunct="1"/>
            <a:r>
              <a:rPr lang="zh-CN" altLang="en-US" sz="2200">
                <a:latin typeface="Arial" charset="0"/>
                <a:ea typeface="黑体" charset="0"/>
              </a:rPr>
              <a:t>包含</a:t>
            </a:r>
            <a:r>
              <a:rPr lang="en-US" altLang="zh-CN" sz="2200">
                <a:latin typeface="Arial" charset="0"/>
                <a:ea typeface="黑体" charset="0"/>
              </a:rPr>
              <a:t>-</a:t>
            </a:r>
            <a:r>
              <a:rPr lang="zh-CN" altLang="en-US" sz="2200">
                <a:latin typeface="Arial" charset="0"/>
                <a:ea typeface="黑体" charset="0"/>
              </a:rPr>
              <a:t>排斥原理</a:t>
            </a:r>
          </a:p>
          <a:p>
            <a:pPr eaLnBrk="1" hangingPunct="1">
              <a:buFont typeface="Wingdings" charset="0"/>
              <a:buNone/>
            </a:pPr>
            <a:r>
              <a:rPr lang="zh-CN" altLang="en-US" sz="2200">
                <a:latin typeface="Arial" charset="0"/>
                <a:ea typeface="黑体" charset="0"/>
              </a:rPr>
              <a:t>     </a:t>
            </a:r>
            <a:r>
              <a:rPr lang="en-US" altLang="zh-CN" sz="2200">
                <a:latin typeface="Arial" charset="0"/>
                <a:ea typeface="黑体" charset="0"/>
              </a:rPr>
              <a:t>|M</a:t>
            </a:r>
            <a:r>
              <a:rPr lang="en-US" altLang="zh-CN" sz="2200">
                <a:latin typeface="Arial" charset="0"/>
                <a:ea typeface="黑体" charset="0"/>
                <a:sym typeface="Symbol" charset="0"/>
              </a:rPr>
              <a:t>CF|=|M|+|C|+|F|-|MF|-|MC|-|CF|+ |MCF|</a:t>
            </a:r>
          </a:p>
          <a:p>
            <a:pPr eaLnBrk="1" hangingPunct="1">
              <a:buFont typeface="Wingdings" charset="0"/>
              <a:buNone/>
            </a:pPr>
            <a:r>
              <a:rPr lang="en-US" altLang="zh-CN" sz="2200">
                <a:latin typeface="Arial" charset="0"/>
                <a:ea typeface="黑体" charset="0"/>
                <a:sym typeface="Symbol" charset="0"/>
              </a:rPr>
              <a:t>     =64+94+58-28-26-22+14</a:t>
            </a:r>
          </a:p>
          <a:p>
            <a:pPr eaLnBrk="1" hangingPunct="1">
              <a:buFont typeface="Wingdings" charset="0"/>
              <a:buNone/>
            </a:pPr>
            <a:r>
              <a:rPr lang="en-US" altLang="zh-CN" sz="2200">
                <a:latin typeface="Arial" charset="0"/>
                <a:ea typeface="黑体" charset="0"/>
                <a:sym typeface="Symbol" charset="0"/>
              </a:rPr>
              <a:t>     =154</a:t>
            </a:r>
          </a:p>
          <a:p>
            <a:pPr eaLnBrk="1" hangingPunct="1">
              <a:buFont typeface="Wingdings" charset="0"/>
              <a:buNone/>
            </a:pPr>
            <a:r>
              <a:rPr lang="zh-CN" altLang="en-US" sz="2200">
                <a:latin typeface="Arial" charset="0"/>
                <a:ea typeface="黑体" charset="0"/>
                <a:sym typeface="Symbol" charset="0"/>
              </a:rPr>
              <a:t>因此</a:t>
            </a:r>
            <a:r>
              <a:rPr lang="en-US" altLang="zh-CN" sz="2200">
                <a:latin typeface="Arial" charset="0"/>
                <a:ea typeface="黑体" charset="0"/>
                <a:sym typeface="Symbol" charset="0"/>
              </a:rPr>
              <a:t>, 6</a:t>
            </a:r>
            <a:r>
              <a:rPr lang="zh-CN" altLang="en-US" sz="2200">
                <a:latin typeface="Arial" charset="0"/>
                <a:ea typeface="黑体" charset="0"/>
                <a:sym typeface="Symbol" charset="0"/>
              </a:rPr>
              <a:t>人未选课。</a:t>
            </a:r>
          </a:p>
          <a:p>
            <a:pPr eaLnBrk="1" hangingPunct="1">
              <a:buFont typeface="Wingdings" charset="0"/>
              <a:buNone/>
            </a:pPr>
            <a:r>
              <a:rPr lang="zh-CN" altLang="en-US" sz="2200">
                <a:latin typeface="Arial" charset="0"/>
                <a:ea typeface="黑体" charset="0"/>
                <a:sym typeface="Symbol" charset="0"/>
              </a:rPr>
              <a:t>只选了计算机课的</a:t>
            </a:r>
            <a:r>
              <a:rPr lang="en-US" altLang="zh-CN" sz="2200">
                <a:latin typeface="Arial" charset="0"/>
                <a:ea typeface="黑体" charset="0"/>
                <a:sym typeface="Symbol" charset="0"/>
              </a:rPr>
              <a:t>60</a:t>
            </a:r>
            <a:r>
              <a:rPr lang="zh-CN" altLang="en-US" sz="2200">
                <a:latin typeface="Arial" charset="0"/>
                <a:ea typeface="黑体" charset="0"/>
                <a:sym typeface="Symbol" charset="0"/>
              </a:rPr>
              <a:t>人</a:t>
            </a:r>
          </a:p>
        </p:txBody>
      </p:sp>
      <p:sp>
        <p:nvSpPr>
          <p:cNvPr id="59396" name="Oval 5"/>
          <p:cNvSpPr>
            <a:spLocks noChangeArrowheads="1"/>
          </p:cNvSpPr>
          <p:nvPr/>
        </p:nvSpPr>
        <p:spPr bwMode="auto">
          <a:xfrm>
            <a:off x="5534025" y="2239963"/>
            <a:ext cx="1905000" cy="1905000"/>
          </a:xfrm>
          <a:prstGeom prst="ellipse">
            <a:avLst/>
          </a:prstGeom>
          <a:noFill/>
          <a:ln w="28575">
            <a:solidFill>
              <a:srgbClr val="008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9397" name="Oval 6"/>
          <p:cNvSpPr>
            <a:spLocks noChangeArrowheads="1"/>
          </p:cNvSpPr>
          <p:nvPr/>
        </p:nvSpPr>
        <p:spPr bwMode="auto">
          <a:xfrm>
            <a:off x="5000625" y="3306763"/>
            <a:ext cx="1905000" cy="1905000"/>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9398" name="Oval 7"/>
          <p:cNvSpPr>
            <a:spLocks noChangeArrowheads="1"/>
          </p:cNvSpPr>
          <p:nvPr/>
        </p:nvSpPr>
        <p:spPr bwMode="auto">
          <a:xfrm>
            <a:off x="6143625" y="3230563"/>
            <a:ext cx="1905000" cy="1905000"/>
          </a:xfrm>
          <a:prstGeom prst="ellipse">
            <a:avLst/>
          </a:prstGeom>
          <a:noFill/>
          <a:ln w="28575">
            <a:solidFill>
              <a:srgbClr val="FF66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1" hangingPunct="1"/>
            <a:endParaRPr lang="zh-CN" altLang="en-US">
              <a:ea typeface="黑体" charset="0"/>
              <a:cs typeface="黑体" charset="0"/>
            </a:endParaRPr>
          </a:p>
        </p:txBody>
      </p:sp>
      <p:sp>
        <p:nvSpPr>
          <p:cNvPr id="59399" name="Text Box 8"/>
          <p:cNvSpPr txBox="1">
            <a:spLocks noChangeArrowheads="1"/>
          </p:cNvSpPr>
          <p:nvPr/>
        </p:nvSpPr>
        <p:spPr bwMode="auto">
          <a:xfrm>
            <a:off x="7362825" y="2316163"/>
            <a:ext cx="457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a:solidFill>
                  <a:schemeClr val="tx2"/>
                </a:solidFill>
                <a:latin typeface="Times New Roman" charset="0"/>
                <a:ea typeface="黑体" charset="0"/>
                <a:cs typeface="黑体" charset="0"/>
              </a:rPr>
              <a:t>M</a:t>
            </a:r>
          </a:p>
        </p:txBody>
      </p:sp>
      <p:sp>
        <p:nvSpPr>
          <p:cNvPr id="59400" name="Text Box 9"/>
          <p:cNvSpPr txBox="1">
            <a:spLocks noChangeArrowheads="1"/>
          </p:cNvSpPr>
          <p:nvPr/>
        </p:nvSpPr>
        <p:spPr bwMode="auto">
          <a:xfrm>
            <a:off x="7667625" y="4830763"/>
            <a:ext cx="457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a:solidFill>
                  <a:schemeClr val="tx2"/>
                </a:solidFill>
                <a:latin typeface="Times New Roman" charset="0"/>
                <a:ea typeface="黑体" charset="0"/>
                <a:cs typeface="黑体" charset="0"/>
              </a:rPr>
              <a:t>F</a:t>
            </a:r>
          </a:p>
        </p:txBody>
      </p:sp>
      <p:sp>
        <p:nvSpPr>
          <p:cNvPr id="59401" name="Text Box 10"/>
          <p:cNvSpPr txBox="1">
            <a:spLocks noChangeArrowheads="1"/>
          </p:cNvSpPr>
          <p:nvPr/>
        </p:nvSpPr>
        <p:spPr bwMode="auto">
          <a:xfrm>
            <a:off x="4924425" y="4906963"/>
            <a:ext cx="457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a:solidFill>
                  <a:schemeClr val="tx2"/>
                </a:solidFill>
                <a:latin typeface="Times New Roman" charset="0"/>
                <a:ea typeface="黑体" charset="0"/>
                <a:cs typeface="黑体" charset="0"/>
              </a:rPr>
              <a:t>C</a:t>
            </a:r>
          </a:p>
        </p:txBody>
      </p:sp>
      <p:sp>
        <p:nvSpPr>
          <p:cNvPr id="59402" name="Text Box 11"/>
          <p:cNvSpPr txBox="1">
            <a:spLocks noChangeArrowheads="1"/>
          </p:cNvSpPr>
          <p:nvPr/>
        </p:nvSpPr>
        <p:spPr bwMode="auto">
          <a:xfrm>
            <a:off x="6219825" y="3687763"/>
            <a:ext cx="533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14</a:t>
            </a:r>
          </a:p>
        </p:txBody>
      </p:sp>
      <p:sp>
        <p:nvSpPr>
          <p:cNvPr id="59403" name="Text Box 12"/>
          <p:cNvSpPr txBox="1">
            <a:spLocks noChangeArrowheads="1"/>
          </p:cNvSpPr>
          <p:nvPr/>
        </p:nvSpPr>
        <p:spPr bwMode="auto">
          <a:xfrm>
            <a:off x="6677025" y="3382963"/>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14</a:t>
            </a:r>
          </a:p>
        </p:txBody>
      </p:sp>
      <p:sp>
        <p:nvSpPr>
          <p:cNvPr id="59404" name="Text Box 13"/>
          <p:cNvSpPr txBox="1">
            <a:spLocks noChangeArrowheads="1"/>
          </p:cNvSpPr>
          <p:nvPr/>
        </p:nvSpPr>
        <p:spPr bwMode="auto">
          <a:xfrm>
            <a:off x="5686425" y="3382963"/>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12</a:t>
            </a:r>
          </a:p>
        </p:txBody>
      </p:sp>
      <p:sp>
        <p:nvSpPr>
          <p:cNvPr id="59405" name="Text Box 14"/>
          <p:cNvSpPr txBox="1">
            <a:spLocks noChangeArrowheads="1"/>
          </p:cNvSpPr>
          <p:nvPr/>
        </p:nvSpPr>
        <p:spPr bwMode="auto">
          <a:xfrm>
            <a:off x="6372225" y="4221163"/>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8</a:t>
            </a:r>
          </a:p>
        </p:txBody>
      </p:sp>
      <p:sp>
        <p:nvSpPr>
          <p:cNvPr id="59406" name="Text Box 15"/>
          <p:cNvSpPr txBox="1">
            <a:spLocks noChangeArrowheads="1"/>
          </p:cNvSpPr>
          <p:nvPr/>
        </p:nvSpPr>
        <p:spPr bwMode="auto">
          <a:xfrm>
            <a:off x="6143625" y="2544763"/>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24</a:t>
            </a:r>
          </a:p>
        </p:txBody>
      </p:sp>
      <p:sp>
        <p:nvSpPr>
          <p:cNvPr id="59407" name="Text Box 16"/>
          <p:cNvSpPr txBox="1">
            <a:spLocks noChangeArrowheads="1"/>
          </p:cNvSpPr>
          <p:nvPr/>
        </p:nvSpPr>
        <p:spPr bwMode="auto">
          <a:xfrm>
            <a:off x="5381625" y="4221163"/>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60</a:t>
            </a:r>
          </a:p>
        </p:txBody>
      </p:sp>
      <p:sp>
        <p:nvSpPr>
          <p:cNvPr id="59408" name="Text Box 17"/>
          <p:cNvSpPr txBox="1">
            <a:spLocks noChangeArrowheads="1"/>
          </p:cNvSpPr>
          <p:nvPr/>
        </p:nvSpPr>
        <p:spPr bwMode="auto">
          <a:xfrm>
            <a:off x="7058025" y="4144963"/>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22</a:t>
            </a:r>
          </a:p>
        </p:txBody>
      </p:sp>
      <p:sp>
        <p:nvSpPr>
          <p:cNvPr id="59409" name="Text Box 18"/>
          <p:cNvSpPr txBox="1">
            <a:spLocks noChangeArrowheads="1"/>
          </p:cNvSpPr>
          <p:nvPr/>
        </p:nvSpPr>
        <p:spPr bwMode="auto">
          <a:xfrm>
            <a:off x="4619625" y="2239963"/>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charset="0"/>
                <a:ea typeface="宋体" charset="0"/>
                <a:cs typeface="宋体" charset="0"/>
              </a:defRPr>
            </a:lvl1pPr>
            <a:lvl2pPr marL="742950" indent="-285750">
              <a:defRPr kumimoji="1" sz="2400">
                <a:solidFill>
                  <a:schemeClr val="tx1"/>
                </a:solidFill>
                <a:latin typeface="Arial" charset="0"/>
                <a:ea typeface="宋体" charset="0"/>
                <a:cs typeface="宋体" charset="0"/>
              </a:defRPr>
            </a:lvl2pPr>
            <a:lvl3pPr marL="1143000" indent="-228600">
              <a:defRPr kumimoji="1" sz="2400">
                <a:solidFill>
                  <a:schemeClr val="tx1"/>
                </a:solidFill>
                <a:latin typeface="Arial" charset="0"/>
                <a:ea typeface="宋体" charset="0"/>
                <a:cs typeface="宋体" charset="0"/>
              </a:defRPr>
            </a:lvl3pPr>
            <a:lvl4pPr marL="1600200" indent="-228600">
              <a:defRPr kumimoji="1" sz="2400">
                <a:solidFill>
                  <a:schemeClr val="tx1"/>
                </a:solidFill>
                <a:latin typeface="Arial" charset="0"/>
                <a:ea typeface="宋体" charset="0"/>
                <a:cs typeface="宋体" charset="0"/>
              </a:defRPr>
            </a:lvl4pPr>
            <a:lvl5pPr marL="2057400" indent="-228600">
              <a:defRPr kumimoji="1"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kumimoji="1"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kumimoji="1"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kumimoji="1"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kumimoji="1" sz="2400">
                <a:solidFill>
                  <a:schemeClr val="tx1"/>
                </a:solidFill>
                <a:latin typeface="Arial" charset="0"/>
                <a:ea typeface="宋体" charset="0"/>
                <a:cs typeface="宋体" charset="0"/>
              </a:defRPr>
            </a:lvl9pPr>
          </a:lstStyle>
          <a:p>
            <a:pPr eaLnBrk="1" hangingPunct="1">
              <a:spcBef>
                <a:spcPct val="50000"/>
              </a:spcBef>
            </a:pPr>
            <a:r>
              <a:rPr lang="en-US" altLang="zh-CN" sz="2000">
                <a:solidFill>
                  <a:schemeClr val="tx2"/>
                </a:solidFill>
                <a:latin typeface="Times New Roman" charset="0"/>
                <a:ea typeface="黑体" charset="0"/>
                <a:cs typeface="黑体" charset="0"/>
              </a:rPr>
              <a:t>6</a:t>
            </a:r>
          </a:p>
        </p:txBody>
      </p:sp>
    </p:spTree>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 布尔代数与格.ppt</Template>
  <TotalTime>23813</TotalTime>
  <Words>3110</Words>
  <Application>Microsoft Macintosh PowerPoint</Application>
  <PresentationFormat>全屏显示(4:3)</PresentationFormat>
  <Paragraphs>286</Paragraphs>
  <Slides>46</Slides>
  <Notes>30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46</vt:i4>
      </vt:variant>
    </vt:vector>
  </HeadingPairs>
  <TitlesOfParts>
    <vt:vector size="61" baseType="lpstr">
      <vt:lpstr>黑体</vt:lpstr>
      <vt:lpstr>宋体</vt:lpstr>
      <vt:lpstr>MingLiU</vt:lpstr>
      <vt:lpstr>Arial</vt:lpstr>
      <vt:lpstr>Calibri</vt:lpstr>
      <vt:lpstr>Cambria</vt:lpstr>
      <vt:lpstr>Franklin Gothic Book</vt:lpstr>
      <vt:lpstr>Franklin Gothic Medium</vt:lpstr>
      <vt:lpstr>Symbol</vt:lpstr>
      <vt:lpstr>Times New Roman</vt:lpstr>
      <vt:lpstr>Wingdings</vt:lpstr>
      <vt:lpstr>Wingdings 2</vt:lpstr>
      <vt:lpstr>Network</vt:lpstr>
      <vt:lpstr>公式</vt:lpstr>
      <vt:lpstr>Equation</vt:lpstr>
      <vt:lpstr>计数</vt:lpstr>
      <vt:lpstr>回顾</vt:lpstr>
      <vt:lpstr>提要</vt:lpstr>
      <vt:lpstr>集合用于分类</vt:lpstr>
      <vt:lpstr>两个有限集合并集的计数</vt:lpstr>
      <vt:lpstr>多少种排法？</vt:lpstr>
      <vt:lpstr>三个有限集合并集的计数</vt:lpstr>
      <vt:lpstr>关于选课的例子</vt:lpstr>
      <vt:lpstr>问题的解</vt:lpstr>
      <vt:lpstr>容斥原理 (Principle of Inclusion and Exclusion )</vt:lpstr>
      <vt:lpstr>容斥原理的证明</vt:lpstr>
      <vt:lpstr>容斥原理的证明</vt:lpstr>
      <vt:lpstr>容斥原理的证明</vt:lpstr>
      <vt:lpstr>埃拉托色尼的筛子 (Eratosthenes’ Sieve)</vt:lpstr>
      <vt:lpstr>100以内有多少质数</vt:lpstr>
      <vt:lpstr>粗心的衣帽间管理员</vt:lpstr>
      <vt:lpstr>错位排列的个数 – 推导</vt:lpstr>
      <vt:lpstr>错位排列的个数 – 计算</vt:lpstr>
      <vt:lpstr>鸽笼原理</vt:lpstr>
      <vt:lpstr>例子</vt:lpstr>
      <vt:lpstr>例子</vt:lpstr>
      <vt:lpstr>Not Too Far Apart</vt:lpstr>
      <vt:lpstr>Shaking Hands at a Gathering</vt:lpstr>
      <vt:lpstr>再例</vt:lpstr>
      <vt:lpstr>鸽笼原理（一般）</vt:lpstr>
      <vt:lpstr>生日是周几</vt:lpstr>
      <vt:lpstr>拉姆齐（Ramsey）数 R(3,3)=6</vt:lpstr>
      <vt:lpstr>难找的鸽子与笼子</vt:lpstr>
      <vt:lpstr>Scheduling the Practice Games: Solution</vt:lpstr>
      <vt:lpstr>排列组合计数基本原则</vt:lpstr>
      <vt:lpstr>排列</vt:lpstr>
      <vt:lpstr>例题</vt:lpstr>
      <vt:lpstr>组合</vt:lpstr>
      <vt:lpstr>组合</vt:lpstr>
      <vt:lpstr>例:</vt:lpstr>
      <vt:lpstr>组合与二项式的系数</vt:lpstr>
      <vt:lpstr>二项式定理推论 1</vt:lpstr>
      <vt:lpstr>二项式定理推论 2</vt:lpstr>
      <vt:lpstr>二项式定理推论 3</vt:lpstr>
      <vt:lpstr>杨辉三角（Pascal Triangle）</vt:lpstr>
      <vt:lpstr>Vandermonde’s Identity</vt:lpstr>
      <vt:lpstr>圆排列</vt:lpstr>
      <vt:lpstr>有不可区分物体的排列</vt:lpstr>
      <vt:lpstr>有重复的组合</vt:lpstr>
      <vt:lpstr>N个元素集合中允许重复的r组合</vt:lpstr>
      <vt:lpstr>允许重复的排列组合</vt:lpstr>
    </vt:vector>
  </TitlesOfParts>
  <Company>Nanjing University</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集合的运算</dc:title>
  <dc:creator>CHEN DAOXU</dc:creator>
  <cp:lastModifiedBy>Xiaoxing Ma</cp:lastModifiedBy>
  <cp:revision>68</cp:revision>
  <dcterms:created xsi:type="dcterms:W3CDTF">2001-02-08T13:36:53Z</dcterms:created>
  <dcterms:modified xsi:type="dcterms:W3CDTF">2018-04-02T01:42:42Z</dcterms:modified>
</cp:coreProperties>
</file>